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523880" y="1463400"/>
            <a:ext cx="9143640" cy="2387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200" b="0" strike="noStrike" spc="-1">
                <a:solidFill>
                  <a:srgbClr val="413124"/>
                </a:solidFill>
                <a:latin typeface="Dante"/>
              </a:rPr>
              <a:t>Click to edit Master title style</a:t>
            </a:r>
            <a:endParaRPr lang="en-US" sz="52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20480" y="6217920"/>
            <a:ext cx="27428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3033A5D-E22E-424F-8522-556D19788AB6}" type="datetime">
              <a:rPr lang="hr-HR" sz="1200" b="0" strike="noStrike" spc="-1">
                <a:solidFill>
                  <a:srgbClr val="413124"/>
                </a:solidFill>
                <a:latin typeface="Dante"/>
              </a:rPr>
              <a:t>11.5.2022.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767400" y="6217920"/>
            <a:ext cx="71960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hr-HR" sz="1200" b="0" strike="noStrike" spc="-1">
                <a:solidFill>
                  <a:srgbClr val="413124"/>
                </a:solidFill>
                <a:latin typeface="Dante"/>
              </a:rPr>
              <a:t>Sample Footer Text</a:t>
            </a:r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11503080" y="0"/>
            <a:ext cx="685440" cy="685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83C6274D-BCCB-4FEA-9A57-1135F8C23E2C}" type="slidenum">
              <a:rPr lang="hr-HR" sz="1200" b="0" strike="noStrike" spc="-1">
                <a:solidFill>
                  <a:srgbClr val="413124"/>
                </a:solidFill>
                <a:latin typeface="Dante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3124"/>
                </a:solidFill>
                <a:latin typeface="Dante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13124"/>
                </a:solidFill>
                <a:latin typeface="Dante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13124"/>
                </a:solidFill>
                <a:latin typeface="Dante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13124"/>
                </a:solidFill>
                <a:latin typeface="Dante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3124"/>
                </a:solidFill>
                <a:latin typeface="Dante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3124"/>
                </a:solidFill>
                <a:latin typeface="Dante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3124"/>
                </a:solidFill>
                <a:latin typeface="Dante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b="0" strike="noStrike" spc="-1">
                <a:solidFill>
                  <a:srgbClr val="413124"/>
                </a:solidFill>
                <a:latin typeface="Dante"/>
              </a:rPr>
              <a:t>Click to edit Master title style</a:t>
            </a:r>
            <a:endParaRPr lang="en-US" sz="52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20480" y="1825560"/>
            <a:ext cx="5598720" cy="4205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68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413124"/>
                </a:solidFill>
                <a:latin typeface="Dante"/>
              </a:rPr>
              <a:t>Click to edit Master text styles</a:t>
            </a:r>
          </a:p>
          <a:p>
            <a:pPr marL="800280" lvl="1" indent="-34272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000" b="0" strike="noStrike" spc="-1">
                <a:solidFill>
                  <a:srgbClr val="413124"/>
                </a:solidFill>
                <a:latin typeface="Dante"/>
              </a:rPr>
              <a:t>Second level</a:t>
            </a:r>
          </a:p>
          <a:p>
            <a:pPr marL="1257480" lvl="2" indent="-34272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800" b="0" strike="noStrike" spc="-1">
                <a:solidFill>
                  <a:srgbClr val="413124"/>
                </a:solidFill>
                <a:latin typeface="Dante"/>
              </a:rPr>
              <a:t>Third level</a:t>
            </a:r>
          </a:p>
          <a:p>
            <a:pPr marL="1657440" lvl="3" indent="-28548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600" b="0" strike="noStrike" spc="-1">
                <a:solidFill>
                  <a:srgbClr val="413124"/>
                </a:solidFill>
                <a:latin typeface="Dante"/>
              </a:rPr>
              <a:t>Fourth level</a:t>
            </a:r>
          </a:p>
          <a:p>
            <a:pPr marL="2114640" lvl="4" indent="-28548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400" b="0" strike="noStrike" spc="-1">
                <a:solidFill>
                  <a:srgbClr val="413124"/>
                </a:solidFill>
                <a:latin typeface="Dante"/>
              </a:rPr>
              <a:t>Fifth level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172200" y="1825560"/>
            <a:ext cx="4791240" cy="4205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413124"/>
                </a:solidFill>
                <a:latin typeface="Dante"/>
              </a:rPr>
              <a:t>Click to edit Master text styles</a:t>
            </a:r>
          </a:p>
          <a:p>
            <a:pPr marL="685800" lvl="1" indent="-22824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000" b="0" strike="noStrike" spc="-1">
                <a:solidFill>
                  <a:srgbClr val="413124"/>
                </a:solidFill>
                <a:latin typeface="Dante"/>
              </a:rPr>
              <a:t>Second level</a:t>
            </a:r>
          </a:p>
          <a:p>
            <a:pPr marL="1143000" lvl="2" indent="-22824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800" b="0" strike="noStrike" spc="-1">
                <a:solidFill>
                  <a:srgbClr val="413124"/>
                </a:solidFill>
                <a:latin typeface="Dante"/>
              </a:rPr>
              <a:t>Third level</a:t>
            </a:r>
          </a:p>
          <a:p>
            <a:pPr marL="1600200" lvl="3" indent="-22824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600" b="0" strike="noStrike" spc="-1">
                <a:solidFill>
                  <a:srgbClr val="413124"/>
                </a:solidFill>
                <a:latin typeface="Dante"/>
              </a:rPr>
              <a:t>Fourth level</a:t>
            </a:r>
          </a:p>
          <a:p>
            <a:pPr marL="2057400" lvl="4" indent="-22824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400" b="0" strike="noStrike" spc="-1">
                <a:solidFill>
                  <a:srgbClr val="413124"/>
                </a:solidFill>
                <a:latin typeface="Dante"/>
              </a:rPr>
              <a:t>Fifth level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420480" y="6217920"/>
            <a:ext cx="27428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6DF242F-E6AA-43EA-B229-79B8EAC43A9D}" type="datetime">
              <a:rPr lang="hr-HR" sz="1200" b="0" strike="noStrike" spc="-1">
                <a:solidFill>
                  <a:srgbClr val="413124"/>
                </a:solidFill>
                <a:latin typeface="Dante"/>
              </a:rPr>
              <a:t>11.5.2022.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3767400" y="6217920"/>
            <a:ext cx="71960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hr-HR" sz="1200" b="0" strike="noStrike" spc="-1">
                <a:solidFill>
                  <a:srgbClr val="413124"/>
                </a:solidFill>
                <a:latin typeface="Dante"/>
              </a:rPr>
              <a:t>Sample Footer Text</a:t>
            </a:r>
            <a:endParaRPr lang="hr-HR" sz="1200" b="0" strike="noStrike" spc="-1"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11503080" y="0"/>
            <a:ext cx="685440" cy="685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2873A79-2F4F-4BA4-8641-D72100E4253B}" type="slidenum">
              <a:rPr lang="hr-HR" sz="1200" b="0" strike="noStrike" spc="-1">
                <a:solidFill>
                  <a:srgbClr val="413124"/>
                </a:solidFill>
                <a:latin typeface="Dante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3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b="0" strike="noStrike" spc="-1">
                <a:solidFill>
                  <a:srgbClr val="413124"/>
                </a:solidFill>
                <a:latin typeface="Dante"/>
              </a:rPr>
              <a:t>Click to edit Master title style</a:t>
            </a:r>
            <a:endParaRPr lang="en-US" sz="52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542600" cy="4205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413124"/>
                </a:solidFill>
                <a:latin typeface="Dante"/>
              </a:rPr>
              <a:t>Click to edit Master text styles</a:t>
            </a:r>
          </a:p>
          <a:p>
            <a:pPr marL="685800" lvl="1" indent="-22824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200" b="0" strike="noStrike" spc="-1">
                <a:solidFill>
                  <a:srgbClr val="413124"/>
                </a:solidFill>
                <a:latin typeface="Dante"/>
              </a:rPr>
              <a:t>Second level</a:t>
            </a:r>
          </a:p>
          <a:p>
            <a:pPr marL="1143000" lvl="2" indent="-22824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800" b="0" strike="noStrike" spc="-1">
                <a:solidFill>
                  <a:srgbClr val="413124"/>
                </a:solidFill>
                <a:latin typeface="Dante"/>
              </a:rPr>
              <a:t>Third level</a:t>
            </a:r>
          </a:p>
          <a:p>
            <a:pPr marL="1600200" lvl="3" indent="-22824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600" b="0" strike="noStrike" spc="-1">
                <a:solidFill>
                  <a:srgbClr val="413124"/>
                </a:solidFill>
                <a:latin typeface="Dante"/>
              </a:rPr>
              <a:t>Fourth level</a:t>
            </a:r>
          </a:p>
          <a:p>
            <a:pPr marL="2057400" lvl="4" indent="-228240">
              <a:lnSpc>
                <a:spcPts val="2801"/>
              </a:lnSpc>
              <a:spcBef>
                <a:spcPts val="499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1400" b="0" strike="noStrike" spc="-1">
                <a:solidFill>
                  <a:srgbClr val="413124"/>
                </a:solidFill>
                <a:latin typeface="Dante"/>
              </a:rPr>
              <a:t>Fifth level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dt"/>
          </p:nvPr>
        </p:nvSpPr>
        <p:spPr>
          <a:xfrm>
            <a:off x="420480" y="6217920"/>
            <a:ext cx="27428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E4D934D-8589-43E0-9A72-1E9A82C08B45}" type="datetime">
              <a:rPr lang="hr-HR" sz="1200" b="0" strike="noStrike" spc="-1">
                <a:solidFill>
                  <a:srgbClr val="413124"/>
                </a:solidFill>
                <a:latin typeface="Dante"/>
              </a:rPr>
              <a:t>11.5.2022.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ftr"/>
          </p:nvPr>
        </p:nvSpPr>
        <p:spPr>
          <a:xfrm>
            <a:off x="3767400" y="6217920"/>
            <a:ext cx="71960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hr-HR" sz="1200" b="0" strike="noStrike" spc="-1">
                <a:solidFill>
                  <a:srgbClr val="413124"/>
                </a:solidFill>
                <a:latin typeface="Dante"/>
              </a:rPr>
              <a:t>Sample Footer Text</a:t>
            </a:r>
            <a:endParaRPr lang="hr-HR" sz="1200" b="0" strike="noStrike" spc="-1">
              <a:latin typeface="Times New Roman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sldNum"/>
          </p:nvPr>
        </p:nvSpPr>
        <p:spPr>
          <a:xfrm>
            <a:off x="11503080" y="0"/>
            <a:ext cx="685440" cy="685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C489308D-C7F3-4323-B65D-1333DDB8F286}" type="slidenum">
              <a:rPr lang="hr-HR" sz="1200" b="0" strike="noStrike" spc="-1">
                <a:solidFill>
                  <a:srgbClr val="413124"/>
                </a:solidFill>
                <a:latin typeface="Dante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420480" y="6217920"/>
            <a:ext cx="27428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7D67588-7099-4B5C-B0DA-986B52C9BBB2}" type="datetime">
              <a:rPr lang="hr-HR" sz="1200" b="0" strike="noStrike" spc="-1">
                <a:solidFill>
                  <a:srgbClr val="413124"/>
                </a:solidFill>
                <a:latin typeface="Dante"/>
              </a:rPr>
              <a:t>11.5.2022.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3767400" y="6217920"/>
            <a:ext cx="71960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hr-HR" sz="1200" b="0" strike="noStrike" spc="-1">
                <a:solidFill>
                  <a:srgbClr val="413124"/>
                </a:solidFill>
                <a:latin typeface="Dante"/>
              </a:rPr>
              <a:t>Sample Footer Text</a:t>
            </a:r>
            <a:endParaRPr lang="hr-HR" sz="1200" b="0" strike="noStrike" spc="-1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11503080" y="0"/>
            <a:ext cx="685440" cy="685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FE149B9-4CDD-4B34-828F-1F5B5720DE37}" type="slidenum">
              <a:rPr lang="hr-HR" sz="1200" b="0" strike="noStrike" spc="-1">
                <a:solidFill>
                  <a:srgbClr val="413124"/>
                </a:solidFill>
                <a:latin typeface="Dante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Dante"/>
              </a:rPr>
              <a:t>Kliknite za uređivanje oblika naslova teksta</a:t>
            </a: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13124"/>
                </a:solidFill>
                <a:latin typeface="Dante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13124"/>
                </a:solidFill>
                <a:latin typeface="Dante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13124"/>
                </a:solidFill>
                <a:latin typeface="Dante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13124"/>
                </a:solidFill>
                <a:latin typeface="Dante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3124"/>
                </a:solidFill>
                <a:latin typeface="Dante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3124"/>
                </a:solidFill>
                <a:latin typeface="Dante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13124"/>
                </a:solidFill>
                <a:latin typeface="Dante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PlaceHolder 3"/>
          <p:cNvSpPr>
            <a:spLocks noGrp="1"/>
          </p:cNvSpPr>
          <p:nvPr>
            <p:ph type="title"/>
          </p:nvPr>
        </p:nvSpPr>
        <p:spPr>
          <a:xfrm>
            <a:off x="420480" y="457200"/>
            <a:ext cx="4488840" cy="1599840"/>
          </a:xfrm>
          <a:prstGeom prst="rect">
            <a:avLst/>
          </a:prstGeom>
        </p:spPr>
        <p:txBody>
          <a:bodyPr anchor="b">
            <a:normAutofit fontScale="78000"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413124"/>
                </a:solidFill>
                <a:latin typeface="Dante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Dante"/>
              </a:rPr>
              <a:t>Click icon to add picture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20480" y="2199240"/>
            <a:ext cx="4488840" cy="36691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200" b="0" strike="noStrike" spc="-1">
                <a:solidFill>
                  <a:srgbClr val="413124"/>
                </a:solidFill>
                <a:latin typeface="Dante"/>
              </a:rPr>
              <a:t>Click to edit Master text styles</a:t>
            </a:r>
          </a:p>
        </p:txBody>
      </p:sp>
      <p:sp>
        <p:nvSpPr>
          <p:cNvPr id="178" name="PlaceHolder 6"/>
          <p:cNvSpPr>
            <a:spLocks noGrp="1"/>
          </p:cNvSpPr>
          <p:nvPr>
            <p:ph type="dt"/>
          </p:nvPr>
        </p:nvSpPr>
        <p:spPr>
          <a:xfrm>
            <a:off x="420480" y="6217920"/>
            <a:ext cx="27428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0913FC4-2D14-4B85-899D-15605EAD97DC}" type="datetime">
              <a:rPr lang="hr-HR" sz="1200" b="0" strike="noStrike" spc="-1">
                <a:solidFill>
                  <a:srgbClr val="413124"/>
                </a:solidFill>
                <a:latin typeface="Dante"/>
              </a:rPr>
              <a:t>11.5.2022.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ftr"/>
          </p:nvPr>
        </p:nvSpPr>
        <p:spPr>
          <a:xfrm>
            <a:off x="3767400" y="6217920"/>
            <a:ext cx="7196040" cy="63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hr-HR" sz="1200" b="0" strike="noStrike" spc="-1">
                <a:solidFill>
                  <a:srgbClr val="413124"/>
                </a:solidFill>
                <a:latin typeface="Dante"/>
              </a:rPr>
              <a:t>Sample Footer Text</a:t>
            </a:r>
            <a:endParaRPr lang="hr-HR" sz="1200" b="0" strike="noStrike" spc="-1">
              <a:latin typeface="Times New Roman"/>
            </a:endParaRPr>
          </a:p>
        </p:txBody>
      </p:sp>
      <p:sp>
        <p:nvSpPr>
          <p:cNvPr id="180" name="PlaceHolder 8"/>
          <p:cNvSpPr>
            <a:spLocks noGrp="1"/>
          </p:cNvSpPr>
          <p:nvPr>
            <p:ph type="sldNum"/>
          </p:nvPr>
        </p:nvSpPr>
        <p:spPr>
          <a:xfrm>
            <a:off x="11503080" y="0"/>
            <a:ext cx="685440" cy="685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7852DA78-3962-42E6-89BA-B72A0823044C}" type="slidenum">
              <a:rPr lang="hr-HR" sz="1200" b="0" strike="noStrike" spc="-1">
                <a:solidFill>
                  <a:srgbClr val="413124"/>
                </a:solidFill>
                <a:latin typeface="Dante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5989320" y="576360"/>
            <a:ext cx="5053680" cy="29671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5000"/>
          </a:bodyPr>
          <a:lstStyle/>
          <a:p>
            <a:pPr>
              <a:lnSpc>
                <a:spcPct val="90000"/>
              </a:lnSpc>
            </a:pPr>
            <a:r>
              <a:rPr lang="en-US" sz="4800" b="1" strike="noStrike" spc="-1">
                <a:solidFill>
                  <a:srgbClr val="413124"/>
                </a:solidFill>
                <a:latin typeface="Dante"/>
              </a:rPr>
              <a:t>FORMATIVNO </a:t>
            </a:r>
            <a:br/>
            <a:r>
              <a:rPr lang="en-US" sz="4800" b="1" strike="noStrike" spc="-1">
                <a:solidFill>
                  <a:srgbClr val="413124"/>
                </a:solidFill>
                <a:latin typeface="Dante"/>
              </a:rPr>
              <a:t>VREDNOVANJE</a:t>
            </a:r>
            <a:br/>
            <a:endParaRPr lang="en-US" sz="48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3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4"/>
          <p:cNvSpPr/>
          <p:nvPr/>
        </p:nvSpPr>
        <p:spPr>
          <a:xfrm>
            <a:off x="1446120" y="685800"/>
            <a:ext cx="10743840" cy="548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hr-HR" sz="1800" b="0" strike="noStrike" spc="-1">
                <a:latin typeface="Arial"/>
              </a:rPr>
              <a:t>F</a:t>
            </a:r>
          </a:p>
        </p:txBody>
      </p:sp>
      <p:sp>
        <p:nvSpPr>
          <p:cNvPr id="221" name="TextShape 5"/>
          <p:cNvSpPr txBox="1"/>
          <p:nvPr/>
        </p:nvSpPr>
        <p:spPr>
          <a:xfrm>
            <a:off x="5989320" y="3764880"/>
            <a:ext cx="5053680" cy="2192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1001"/>
              </a:spcBef>
            </a:pPr>
            <a:endParaRPr lang="hr-HR" sz="3200" b="0" strike="noStrike" spc="-1">
              <a:latin typeface="Arial"/>
            </a:endParaRPr>
          </a:p>
          <a:p>
            <a:pPr>
              <a:lnSpc>
                <a:spcPts val="3200"/>
              </a:lnSpc>
              <a:spcBef>
                <a:spcPts val="1001"/>
              </a:spcBef>
            </a:pPr>
            <a:r>
              <a:rPr lang="hr-HR" sz="4000" b="1" strike="noStrike" spc="-1">
                <a:solidFill>
                  <a:srgbClr val="413124"/>
                </a:solidFill>
                <a:latin typeface="Dante"/>
              </a:rPr>
              <a:t>SAMOPROCJENA</a:t>
            </a:r>
            <a:r>
              <a:rPr lang="hr-HR" sz="4000" b="0" strike="noStrike" spc="-1">
                <a:solidFill>
                  <a:srgbClr val="413124"/>
                </a:solidFill>
                <a:latin typeface="Dante"/>
              </a:rPr>
              <a:t> </a:t>
            </a:r>
            <a:r>
              <a:rPr lang="hr-HR" sz="4000" b="1" strike="noStrike" spc="-1">
                <a:solidFill>
                  <a:srgbClr val="413124"/>
                </a:solidFill>
                <a:latin typeface="Dante"/>
              </a:rPr>
              <a:t>I VRŠNJAČKO VREDNOVANJE</a:t>
            </a:r>
            <a:endParaRPr lang="hr-HR" sz="4000" b="0" strike="noStrike" spc="-1">
              <a:latin typeface="Arial"/>
            </a:endParaRPr>
          </a:p>
        </p:txBody>
      </p:sp>
      <p:pic>
        <p:nvPicPr>
          <p:cNvPr id="222" name="Picture 3"/>
          <p:cNvPicPr/>
          <p:nvPr/>
        </p:nvPicPr>
        <p:blipFill>
          <a:blip r:embed="rId2"/>
          <a:srcRect l="29607" r="17072" b="-3"/>
          <a:stretch/>
        </p:blipFill>
        <p:spPr>
          <a:xfrm>
            <a:off x="-6480" y="0"/>
            <a:ext cx="5486040" cy="6857640"/>
          </a:xfrm>
          <a:prstGeom prst="rect">
            <a:avLst/>
          </a:prstGeom>
          <a:ln>
            <a:noFill/>
          </a:ln>
        </p:spPr>
      </p:pic>
      <p:sp>
        <p:nvSpPr>
          <p:cNvPr id="223" name="CustomShape 6"/>
          <p:cNvSpPr/>
          <p:nvPr/>
        </p:nvSpPr>
        <p:spPr>
          <a:xfrm rot="10800000">
            <a:off x="5480280" y="360"/>
            <a:ext cx="287280" cy="6857640"/>
          </a:xfrm>
          <a:prstGeom prst="rect">
            <a:avLst/>
          </a:prstGeom>
          <a:solidFill>
            <a:srgbClr val="BD29E7">
              <a:alpha val="25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Line 7"/>
          <p:cNvSpPr/>
          <p:nvPr/>
        </p:nvSpPr>
        <p:spPr>
          <a:xfrm flipV="1">
            <a:off x="11504520" y="-14040"/>
            <a:ext cx="0" cy="6857640"/>
          </a:xfrm>
          <a:prstGeom prst="line">
            <a:avLst/>
          </a:prstGeom>
          <a:ln w="936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Line 8"/>
          <p:cNvSpPr/>
          <p:nvPr/>
        </p:nvSpPr>
        <p:spPr>
          <a:xfrm>
            <a:off x="1440" y="6172200"/>
            <a:ext cx="12191760" cy="0"/>
          </a:xfrm>
          <a:prstGeom prst="line">
            <a:avLst/>
          </a:prstGeom>
          <a:ln w="936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3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4"/>
          <p:cNvSpPr/>
          <p:nvPr/>
        </p:nvSpPr>
        <p:spPr>
          <a:xfrm>
            <a:off x="1446120" y="685800"/>
            <a:ext cx="10743840" cy="548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TextShape 5"/>
          <p:cNvSpPr txBox="1"/>
          <p:nvPr/>
        </p:nvSpPr>
        <p:spPr>
          <a:xfrm>
            <a:off x="5989320" y="576360"/>
            <a:ext cx="5053680" cy="5784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Dante"/>
            </a:endParaRPr>
          </a:p>
        </p:txBody>
      </p:sp>
      <p:pic>
        <p:nvPicPr>
          <p:cNvPr id="245" name="Picture 5"/>
          <p:cNvPicPr/>
          <p:nvPr/>
        </p:nvPicPr>
        <p:blipFill>
          <a:blip r:embed="rId2"/>
          <a:srcRect t="14846" b="14846"/>
          <a:stretch/>
        </p:blipFill>
        <p:spPr>
          <a:xfrm>
            <a:off x="308520" y="437040"/>
            <a:ext cx="5486040" cy="6857640"/>
          </a:xfrm>
          <a:prstGeom prst="rect">
            <a:avLst/>
          </a:prstGeom>
          <a:ln>
            <a:noFill/>
          </a:ln>
        </p:spPr>
      </p:pic>
      <p:sp>
        <p:nvSpPr>
          <p:cNvPr id="246" name="CustomShape 6"/>
          <p:cNvSpPr/>
          <p:nvPr/>
        </p:nvSpPr>
        <p:spPr>
          <a:xfrm rot="10800000">
            <a:off x="5480280" y="360"/>
            <a:ext cx="287280" cy="6857640"/>
          </a:xfrm>
          <a:prstGeom prst="rect">
            <a:avLst/>
          </a:prstGeom>
          <a:solidFill>
            <a:srgbClr val="BD29E7">
              <a:alpha val="25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Line 7"/>
          <p:cNvSpPr/>
          <p:nvPr/>
        </p:nvSpPr>
        <p:spPr>
          <a:xfrm flipV="1">
            <a:off x="11504520" y="-14040"/>
            <a:ext cx="0" cy="6857640"/>
          </a:xfrm>
          <a:prstGeom prst="line">
            <a:avLst/>
          </a:prstGeom>
          <a:ln w="936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Line 8"/>
          <p:cNvSpPr/>
          <p:nvPr/>
        </p:nvSpPr>
        <p:spPr>
          <a:xfrm>
            <a:off x="1440" y="6172200"/>
            <a:ext cx="12191760" cy="0"/>
          </a:xfrm>
          <a:prstGeom prst="line">
            <a:avLst/>
          </a:prstGeom>
          <a:ln w="936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TextShape 9"/>
          <p:cNvSpPr txBox="1"/>
          <p:nvPr/>
        </p:nvSpPr>
        <p:spPr>
          <a:xfrm>
            <a:off x="420480" y="2199240"/>
            <a:ext cx="4488840" cy="366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pic>
        <p:nvPicPr>
          <p:cNvPr id="250" name="Picture 5"/>
          <p:cNvPicPr/>
          <p:nvPr/>
        </p:nvPicPr>
        <p:blipFill>
          <a:blip r:embed="rId3"/>
          <a:stretch/>
        </p:blipFill>
        <p:spPr>
          <a:xfrm>
            <a:off x="6557040" y="582120"/>
            <a:ext cx="4318920" cy="628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20480" y="365040"/>
            <a:ext cx="10542600" cy="918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200" b="0" strike="noStrike" spc="-1">
                <a:solidFill>
                  <a:srgbClr val="413124"/>
                </a:solidFill>
                <a:latin typeface="Dante"/>
              </a:rPr>
              <a:t>Četiri ugla</a:t>
            </a:r>
            <a:endParaRPr lang="en-US" sz="52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420480" y="1104120"/>
            <a:ext cx="10542600" cy="5689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1" strike="noStrike" spc="-1">
                <a:solidFill>
                  <a:srgbClr val="413124"/>
                </a:solidFill>
                <a:latin typeface="Times New Roman"/>
              </a:rPr>
              <a:t>Nastavni predmet: Hrvatski jezik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1" strike="noStrike" spc="-1">
                <a:solidFill>
                  <a:srgbClr val="413124"/>
                </a:solidFill>
                <a:latin typeface="Times New Roman"/>
              </a:rPr>
              <a:t>OŠ HJ B.1.1. Učenik izražava svoja zapažanja, misli i osjećaje nakon slušanja/čitanja književnog teksta i povezuje ih s vlastitim iskustvim.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413124"/>
                </a:solidFill>
                <a:latin typeface="Times New Roman"/>
              </a:rPr>
              <a:t> </a:t>
            </a:r>
            <a:r>
              <a:rPr lang="en-US" sz="2400" b="1" strike="noStrike" spc="-1">
                <a:solidFill>
                  <a:srgbClr val="FF0000"/>
                </a:solidFill>
                <a:latin typeface="Times New Roman"/>
              </a:rPr>
              <a:t> Ishod aktivnosti: Izražava mišljenje o postupcima likova u bajci "Snjeguljica"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U svakom kutu učionice je jedna izjava: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slažem se u potpunosti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slažem se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ne slažem se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ne slažem se nikako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D51C17"/>
                </a:solidFill>
                <a:latin typeface="Times New Roman"/>
              </a:rPr>
              <a:t>Tvrdnja: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Snjeguljica je uvijek dobro postupila. Patuljci su u svojim postupcima slični djeci.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Učenici zauzimaju stav o tvrdnji, izabirući kut sa izjavom. Trebaju znati obrazložiti svoj izbor.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20480" y="90720"/>
            <a:ext cx="10542600" cy="918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200" b="0" strike="noStrike" spc="-1">
                <a:solidFill>
                  <a:srgbClr val="413124"/>
                </a:solidFill>
                <a:latin typeface="Dante"/>
              </a:rPr>
              <a:t>Šaka petica</a:t>
            </a:r>
            <a:endParaRPr lang="en-US" sz="5200" b="0" strike="noStrike" spc="-1">
              <a:solidFill>
                <a:srgbClr val="000000"/>
              </a:solidFill>
              <a:latin typeface="Dante"/>
            </a:endParaRPr>
          </a:p>
        </p:txBody>
      </p:sp>
      <p:pic>
        <p:nvPicPr>
          <p:cNvPr id="254" name="Picture 4"/>
          <p:cNvPicPr/>
          <p:nvPr/>
        </p:nvPicPr>
        <p:blipFill>
          <a:blip r:embed="rId2"/>
          <a:stretch/>
        </p:blipFill>
        <p:spPr>
          <a:xfrm>
            <a:off x="742320" y="1094040"/>
            <a:ext cx="10702080" cy="576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3"/>
          <p:cNvPicPr/>
          <p:nvPr/>
        </p:nvPicPr>
        <p:blipFill>
          <a:blip r:embed="rId2"/>
          <a:stretch/>
        </p:blipFill>
        <p:spPr>
          <a:xfrm>
            <a:off x="-720" y="2160"/>
            <a:ext cx="12191760" cy="685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20480" y="365040"/>
            <a:ext cx="105426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413124"/>
                </a:solidFill>
                <a:latin typeface="Dante"/>
              </a:rPr>
              <a:t>FORMATIVNO  VREDNOVANJE PREMA KURIKILUMSKIM DOKUMENTIMA</a:t>
            </a:r>
            <a:endParaRPr lang="en-US" sz="44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420480" y="1825560"/>
            <a:ext cx="5598720" cy="420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68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413124"/>
                </a:solidFill>
                <a:latin typeface="Calibri"/>
              </a:rPr>
              <a:t>Vrednovanje za učenje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457200" indent="-4568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413124"/>
                </a:solidFill>
                <a:latin typeface="Calibri"/>
              </a:rPr>
              <a:t>- </a:t>
            </a:r>
            <a:r>
              <a:rPr lang="en-US" sz="2400" b="0" strike="noStrike" spc="-1">
                <a:solidFill>
                  <a:srgbClr val="FF0000"/>
                </a:solidFill>
                <a:latin typeface="Calibri"/>
              </a:rPr>
              <a:t>daje učitelj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6172200" y="1825560"/>
            <a:ext cx="4791240" cy="420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413124"/>
                </a:solidFill>
                <a:latin typeface="Calibri"/>
              </a:rPr>
              <a:t>Vrednovanje kao učenje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413124"/>
                </a:solidFill>
                <a:latin typeface="Calibri"/>
              </a:rPr>
              <a:t>-</a:t>
            </a:r>
            <a:r>
              <a:rPr lang="en-US" sz="2400" b="0" strike="noStrike" spc="-1">
                <a:solidFill>
                  <a:srgbClr val="FF0000"/>
                </a:solidFill>
                <a:latin typeface="Calibri"/>
              </a:rPr>
              <a:t> učenik se samovrednuje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FF0000"/>
                </a:solidFill>
                <a:latin typeface="Calibri"/>
              </a:rPr>
              <a:t>- učenik daje učeniku 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FF0000"/>
                </a:solidFill>
                <a:latin typeface="Calibri"/>
              </a:rPr>
              <a:t>   povratnu informaciju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 2" charset="2"/>
              <a:buChar char=""/>
            </a:pPr>
            <a:r>
              <a:rPr lang="en-US" sz="2400" b="0" strike="noStrike" spc="-1">
                <a:solidFill>
                  <a:srgbClr val="FF0000"/>
                </a:solidFill>
                <a:latin typeface="Calibri"/>
              </a:rPr>
              <a:t>  ( vršnjačko vrednovanje)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20480" y="365040"/>
            <a:ext cx="105426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413124"/>
                </a:solidFill>
                <a:latin typeface="Dante"/>
              </a:rPr>
              <a:t>Kada se provodi?</a:t>
            </a:r>
            <a:endParaRPr lang="en-US" sz="44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420480" y="1825560"/>
            <a:ext cx="10542600" cy="420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413124"/>
                </a:solidFill>
                <a:latin typeface="Times New Roman"/>
              </a:rPr>
              <a:t>- Svakodnevno, tijekom učenja i poučavanja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413124"/>
                </a:solidFill>
                <a:latin typeface="Times New Roman"/>
              </a:rPr>
              <a:t>- Tijekom aktivnosti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413124"/>
                </a:solidFill>
                <a:latin typeface="Times New Roman"/>
              </a:rPr>
              <a:t>- Nakon završetka aktivnosti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413124"/>
                </a:solidFill>
                <a:latin typeface="Times New Roman"/>
              </a:rPr>
              <a:t>- Nakon završene teme - primjenjujući odgovarajuće metode vrednovanja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20480" y="365040"/>
            <a:ext cx="105426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200" b="0" strike="noStrike" spc="-1">
                <a:solidFill>
                  <a:srgbClr val="413124"/>
                </a:solidFill>
                <a:latin typeface="Dante"/>
              </a:rPr>
              <a:t>Zašto formativno vrednovati?</a:t>
            </a:r>
            <a:endParaRPr lang="en-US" sz="52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420480" y="1825560"/>
            <a:ext cx="10542600" cy="420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413124"/>
                </a:solidFill>
                <a:latin typeface="Times New Roman"/>
              </a:rPr>
              <a:t>Na koje su poteškoće učenici nailazili?</a:t>
            </a:r>
            <a:endParaRPr lang="en-US" sz="28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413124"/>
                </a:solidFill>
                <a:latin typeface="Times New Roman"/>
              </a:rPr>
              <a:t>Jesmo li ostvarili planirani ishod?</a:t>
            </a:r>
            <a:endParaRPr lang="en-US" sz="28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413124"/>
                </a:solidFill>
                <a:latin typeface="Times New Roman"/>
              </a:rPr>
              <a:t>Koje su se nejasnoće pojavile kod učenika?</a:t>
            </a:r>
            <a:endParaRPr lang="en-US" sz="28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413124"/>
                </a:solidFill>
                <a:latin typeface="Times New Roman"/>
              </a:rPr>
              <a:t>Koliko je učinkovito bilo poučavanje?</a:t>
            </a:r>
            <a:endParaRPr lang="en-US" sz="28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413124"/>
                </a:solidFill>
                <a:latin typeface="Times New Roman"/>
              </a:rPr>
              <a:t>Što sam trebao učiniti?</a:t>
            </a:r>
            <a:endParaRPr lang="en-US" sz="28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413124"/>
                </a:solidFill>
                <a:latin typeface="Times New Roman"/>
              </a:rPr>
              <a:t>Jesam li uspio?</a:t>
            </a:r>
            <a:endParaRPr lang="en-US" sz="28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413124"/>
                </a:solidFill>
                <a:latin typeface="Times New Roman"/>
              </a:rPr>
              <a:t>Kako sam to napravio?</a:t>
            </a:r>
            <a:endParaRPr lang="en-US" sz="28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20480" y="365040"/>
            <a:ext cx="105426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413124"/>
                </a:solidFill>
                <a:latin typeface="Dante"/>
              </a:rPr>
              <a:t>Zašto je važno?</a:t>
            </a:r>
            <a:endParaRPr lang="en-US" sz="44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420480" y="1635120"/>
            <a:ext cx="10542600" cy="4396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000"/>
          </a:bodyPr>
          <a:lstStyle/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</a:rPr>
              <a:t>Učenik odmah dobije povratnu informaciju - važnost pravovremene, poticajne i konkretne informacije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</a:rPr>
              <a:t>Uključuje, ohrabruje, motivira i potiče učenika na ovladavanje vještinama, usvajanju znanja i stjecanju stavova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</a:rPr>
              <a:t>Učitelj može prilagoditi poučavanje ( metode, oblike, aktivnosti...) interesima, potrebama i mogućnostima učenika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>
              <a:lnSpc>
                <a:spcPts val="2801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  <a:p>
            <a:pPr marL="228600" indent="-228240">
              <a:lnSpc>
                <a:spcPts val="2801"/>
              </a:lnSpc>
              <a:spcBef>
                <a:spcPts val="1001"/>
              </a:spcBef>
              <a:buClr>
                <a:srgbClr val="D517B0"/>
              </a:buClr>
              <a:buFont typeface="Wingdings" charset="2"/>
              <a:buChar char=""/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</a:rPr>
              <a:t>Učenici su upoznati s ciljevima učenja i ravnopravni su  partneri u procesu (a to znači i odgovorni)</a:t>
            </a:r>
            <a:endParaRPr lang="en-US" sz="2400" b="0" strike="noStrike" spc="-1">
              <a:solidFill>
                <a:srgbClr val="413124"/>
              </a:solidFill>
              <a:latin typeface="Dant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523880" y="14634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>
                <a:solidFill>
                  <a:srgbClr val="413124"/>
                </a:solidFill>
                <a:latin typeface="Dante"/>
              </a:rPr>
              <a:t>Primjeri iz prakse</a:t>
            </a:r>
            <a:endParaRPr lang="en-US" sz="5400" b="0" strike="noStrike" spc="-1">
              <a:solidFill>
                <a:srgbClr val="000000"/>
              </a:solidFill>
              <a:latin typeface="Dante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1523880" y="39430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/>
          <p:cNvPicPr/>
          <p:nvPr/>
        </p:nvPicPr>
        <p:blipFill>
          <a:blip r:embed="rId2"/>
          <a:stretch/>
        </p:blipFill>
        <p:spPr>
          <a:xfrm>
            <a:off x="-511560" y="-497880"/>
            <a:ext cx="12710520" cy="749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/>
          <p:cNvPicPr/>
          <p:nvPr/>
        </p:nvPicPr>
        <p:blipFill>
          <a:blip r:embed="rId2"/>
          <a:stretch/>
        </p:blipFill>
        <p:spPr>
          <a:xfrm>
            <a:off x="-2160" y="720"/>
            <a:ext cx="12195720" cy="68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/>
          <p:cNvPicPr/>
          <p:nvPr/>
        </p:nvPicPr>
        <p:blipFill>
          <a:blip r:embed="rId2"/>
          <a:stretch/>
        </p:blipFill>
        <p:spPr>
          <a:xfrm>
            <a:off x="360" y="-2160"/>
            <a:ext cx="12188160" cy="701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124"/>
      </a:dk2>
      <a:lt2>
        <a:srgbClr val="E3E8E2"/>
      </a:lt2>
      <a:accent1>
        <a:srgbClr val="BD29E7"/>
      </a:accent1>
      <a:accent2>
        <a:srgbClr val="D517B0"/>
      </a:accent2>
      <a:accent3>
        <a:srgbClr val="E72973"/>
      </a:accent3>
      <a:accent4>
        <a:srgbClr val="D51C17"/>
      </a:accent4>
      <a:accent5>
        <a:srgbClr val="E77D29"/>
      </a:accent5>
      <a:accent6>
        <a:srgbClr val="BAA314"/>
      </a:accent6>
      <a:hlink>
        <a:srgbClr val="479431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124"/>
      </a:dk2>
      <a:lt2>
        <a:srgbClr val="E3E8E2"/>
      </a:lt2>
      <a:accent1>
        <a:srgbClr val="BD29E7"/>
      </a:accent1>
      <a:accent2>
        <a:srgbClr val="D517B0"/>
      </a:accent2>
      <a:accent3>
        <a:srgbClr val="E72973"/>
      </a:accent3>
      <a:accent4>
        <a:srgbClr val="D51C17"/>
      </a:accent4>
      <a:accent5>
        <a:srgbClr val="E77D29"/>
      </a:accent5>
      <a:accent6>
        <a:srgbClr val="BAA314"/>
      </a:accent6>
      <a:hlink>
        <a:srgbClr val="479431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124"/>
      </a:dk2>
      <a:lt2>
        <a:srgbClr val="E3E8E2"/>
      </a:lt2>
      <a:accent1>
        <a:srgbClr val="BD29E7"/>
      </a:accent1>
      <a:accent2>
        <a:srgbClr val="D517B0"/>
      </a:accent2>
      <a:accent3>
        <a:srgbClr val="E72973"/>
      </a:accent3>
      <a:accent4>
        <a:srgbClr val="D51C17"/>
      </a:accent4>
      <a:accent5>
        <a:srgbClr val="E77D29"/>
      </a:accent5>
      <a:accent6>
        <a:srgbClr val="BAA314"/>
      </a:accent6>
      <a:hlink>
        <a:srgbClr val="479431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124"/>
      </a:dk2>
      <a:lt2>
        <a:srgbClr val="E3E8E2"/>
      </a:lt2>
      <a:accent1>
        <a:srgbClr val="BD29E7"/>
      </a:accent1>
      <a:accent2>
        <a:srgbClr val="D517B0"/>
      </a:accent2>
      <a:accent3>
        <a:srgbClr val="E72973"/>
      </a:accent3>
      <a:accent4>
        <a:srgbClr val="D51C17"/>
      </a:accent4>
      <a:accent5>
        <a:srgbClr val="E77D29"/>
      </a:accent5>
      <a:accent6>
        <a:srgbClr val="BAA314"/>
      </a:accent6>
      <a:hlink>
        <a:srgbClr val="479431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124"/>
      </a:dk2>
      <a:lt2>
        <a:srgbClr val="E3E8E2"/>
      </a:lt2>
      <a:accent1>
        <a:srgbClr val="BD29E7"/>
      </a:accent1>
      <a:accent2>
        <a:srgbClr val="D517B0"/>
      </a:accent2>
      <a:accent3>
        <a:srgbClr val="E72973"/>
      </a:accent3>
      <a:accent4>
        <a:srgbClr val="D51C17"/>
      </a:accent4>
      <a:accent5>
        <a:srgbClr val="E77D29"/>
      </a:accent5>
      <a:accent6>
        <a:srgbClr val="BAA314"/>
      </a:accent6>
      <a:hlink>
        <a:srgbClr val="479431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Widescreen</PresentationFormat>
  <Paragraphs>0</Paragraphs>
  <Slides>13</Slides>
  <Notes>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/>
  <cp:revision>606</cp:revision>
  <dcterms:created xsi:type="dcterms:W3CDTF">2020-09-27T19:01:16Z</dcterms:created>
  <dcterms:modified xsi:type="dcterms:W3CDTF">2022-05-12T06:50:57Z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