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91" r:id="rId6"/>
    <p:sldId id="281" r:id="rId7"/>
    <p:sldId id="282" r:id="rId8"/>
    <p:sldId id="283" r:id="rId9"/>
    <p:sldId id="292" r:id="rId10"/>
    <p:sldId id="284" r:id="rId11"/>
    <p:sldId id="285" r:id="rId12"/>
    <p:sldId id="293" r:id="rId13"/>
    <p:sldId id="286" r:id="rId14"/>
    <p:sldId id="294" r:id="rId15"/>
    <p:sldId id="295" r:id="rId16"/>
    <p:sldId id="296" r:id="rId17"/>
    <p:sldId id="288" r:id="rId18"/>
    <p:sldId id="287" r:id="rId19"/>
    <p:sldId id="297" r:id="rId20"/>
    <p:sldId id="289" r:id="rId21"/>
    <p:sldId id="290" r:id="rId22"/>
    <p:sldId id="258" r:id="rId23"/>
    <p:sldId id="259" r:id="rId24"/>
    <p:sldId id="272" r:id="rId25"/>
    <p:sldId id="260" r:id="rId26"/>
    <p:sldId id="261" r:id="rId27"/>
    <p:sldId id="273" r:id="rId28"/>
    <p:sldId id="262" r:id="rId29"/>
    <p:sldId id="274" r:id="rId30"/>
    <p:sldId id="263" r:id="rId31"/>
    <p:sldId id="264" r:id="rId32"/>
    <p:sldId id="275" r:id="rId33"/>
    <p:sldId id="276" r:id="rId34"/>
    <p:sldId id="265" r:id="rId35"/>
    <p:sldId id="298" r:id="rId36"/>
    <p:sldId id="266" r:id="rId37"/>
    <p:sldId id="267" r:id="rId38"/>
    <p:sldId id="268" r:id="rId39"/>
    <p:sldId id="269" r:id="rId40"/>
    <p:sldId id="270" r:id="rId41"/>
    <p:sldId id="271" r:id="rId4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AAF997-6C0D-43F4-8A71-8BBAEFEA00FB}" type="datetimeFigureOut">
              <a:rPr lang="hr-HR" smtClean="0"/>
              <a:pPr/>
              <a:t>3.6.2014.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C98AFD-64FD-4053-8803-333EFCE35D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2" descr="https://www.upisi.hr/upisi/assets/logo_upisi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504" y="0"/>
            <a:ext cx="792088" cy="24371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3794" name="Picture 2" descr="https://www.upisi.hr/upisi/assets/header_image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293444" cy="4695905"/>
          </a:xfrm>
          <a:prstGeom prst="rect">
            <a:avLst/>
          </a:prstGeom>
          <a:noFill/>
        </p:spPr>
      </p:pic>
      <p:sp>
        <p:nvSpPr>
          <p:cNvPr id="5" name="Pravokutnik 4"/>
          <p:cNvSpPr/>
          <p:nvPr/>
        </p:nvSpPr>
        <p:spPr>
          <a:xfrm>
            <a:off x="323528" y="476672"/>
            <a:ext cx="81369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/>
              <a:t>Prijave i upisi u srednje škole</a:t>
            </a:r>
            <a:r>
              <a:rPr lang="pl-PL" dirty="0" smtClean="0"/>
              <a:t/>
            </a:r>
            <a:br>
              <a:rPr lang="pl-PL" dirty="0" smtClean="0"/>
            </a:br>
            <a:endParaRPr lang="hr-HR" dirty="0"/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1835696" y="6021288"/>
            <a:ext cx="6858000" cy="5334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 školsku godinu 2014./2015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https://www.upisi.hr/upisi/assets/logo_upis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49280"/>
            <a:ext cx="2352675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Posebni elementi vrednovanja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Kandidat koji živi </a:t>
            </a:r>
            <a:r>
              <a:rPr lang="hr-HR" dirty="0"/>
              <a:t>uz samohranoga roditelja korisnika socijalne skrbi</a:t>
            </a:r>
          </a:p>
          <a:p>
            <a:r>
              <a:rPr lang="hr-HR" dirty="0" smtClean="0"/>
              <a:t>Kandidatu kojem je </a:t>
            </a:r>
            <a:r>
              <a:rPr lang="hr-HR" dirty="0"/>
              <a:t>jedan roditelj preminuo </a:t>
            </a:r>
          </a:p>
          <a:p>
            <a:r>
              <a:rPr lang="hr-HR" dirty="0" smtClean="0"/>
              <a:t>Kandidat koji je </a:t>
            </a:r>
            <a:r>
              <a:rPr lang="hr-HR" dirty="0"/>
              <a:t>bez roditelja ili odgovarajuće roditeljske skrbi</a:t>
            </a:r>
          </a:p>
          <a:p>
            <a:r>
              <a:rPr lang="hr-HR" dirty="0" smtClean="0"/>
              <a:t>kandidat </a:t>
            </a:r>
            <a:r>
              <a:rPr lang="hr-HR" dirty="0"/>
              <a:t>koji je pripadnik romske nacionalne manjine</a:t>
            </a:r>
          </a:p>
          <a:p>
            <a:endParaRPr lang="hr-HR" dirty="0"/>
          </a:p>
        </p:txBody>
      </p:sp>
      <p:pic>
        <p:nvPicPr>
          <p:cNvPr id="4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517232"/>
            <a:ext cx="13239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>Kako </a:t>
            </a:r>
            <a:r>
              <a:rPr lang="hr-HR" sz="3100" dirty="0"/>
              <a:t>se vrednuju rezultati učenja u otežanim uvjetima prethodnog </a:t>
            </a:r>
            <a:r>
              <a:rPr lang="hr-HR" sz="3100" dirty="0" smtClean="0"/>
              <a:t>obrazovanja?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vi-VN" dirty="0" smtClean="0"/>
              <a:t>Kandidat</a:t>
            </a:r>
            <a:r>
              <a:rPr lang="hr-HR" dirty="0" smtClean="0"/>
              <a:t> </a:t>
            </a:r>
            <a:r>
              <a:rPr lang="vi-VN" dirty="0" smtClean="0"/>
              <a:t>u</a:t>
            </a:r>
            <a:r>
              <a:rPr lang="hr-HR" dirty="0" smtClean="0"/>
              <a:t> </a:t>
            </a:r>
            <a:r>
              <a:rPr lang="vi-VN" dirty="0" smtClean="0"/>
              <a:t>sa </a:t>
            </a:r>
            <a:r>
              <a:rPr lang="vi-VN" dirty="0"/>
              <a:t>zdravstvenim teškoćama </a:t>
            </a:r>
            <a:r>
              <a:rPr lang="vi-VN" b="1" dirty="0" smtClean="0"/>
              <a:t>dodaje</a:t>
            </a:r>
            <a:r>
              <a:rPr lang="hr-HR" b="1" dirty="0" smtClean="0"/>
              <a:t> </a:t>
            </a:r>
            <a:r>
              <a:rPr lang="vi-VN" b="1" dirty="0" smtClean="0"/>
              <a:t>se jedan</a:t>
            </a:r>
            <a:r>
              <a:rPr lang="hr-HR" b="1" dirty="0" smtClean="0"/>
              <a:t> </a:t>
            </a:r>
            <a:r>
              <a:rPr lang="vi-VN" b="1" dirty="0" smtClean="0"/>
              <a:t>bod </a:t>
            </a:r>
            <a:r>
              <a:rPr lang="vi-VN" b="1" dirty="0"/>
              <a:t>na broj bodova</a:t>
            </a:r>
            <a:r>
              <a:rPr lang="vi-VN" dirty="0"/>
              <a:t> koji je </a:t>
            </a:r>
            <a:r>
              <a:rPr lang="hr-HR" dirty="0" smtClean="0"/>
              <a:t> </a:t>
            </a:r>
            <a:r>
              <a:rPr lang="vi-VN" dirty="0" smtClean="0"/>
              <a:t>utvrđen tijekom </a:t>
            </a:r>
            <a:r>
              <a:rPr lang="vi-VN" dirty="0"/>
              <a:t>postupka </a:t>
            </a:r>
            <a:r>
              <a:rPr lang="vi-VN" dirty="0" smtClean="0"/>
              <a:t>vrednovanja </a:t>
            </a:r>
            <a:r>
              <a:rPr lang="vi-VN" dirty="0"/>
              <a:t>za programe obrazovanja za koje </a:t>
            </a:r>
            <a:r>
              <a:rPr lang="vi-VN" dirty="0" smtClean="0"/>
              <a:t>posjeduje</a:t>
            </a:r>
            <a:r>
              <a:rPr lang="hr-HR" dirty="0" smtClean="0"/>
              <a:t> </a:t>
            </a:r>
            <a:r>
              <a:rPr lang="vi-VN" dirty="0" smtClean="0"/>
              <a:t>stručno </a:t>
            </a:r>
            <a:r>
              <a:rPr lang="hr-HR" dirty="0" smtClean="0"/>
              <a:t>m</a:t>
            </a:r>
            <a:r>
              <a:rPr lang="vi-VN" dirty="0" smtClean="0"/>
              <a:t>išljenje </a:t>
            </a:r>
            <a:r>
              <a:rPr lang="vi-VN" dirty="0"/>
              <a:t>službe za </a:t>
            </a:r>
            <a:r>
              <a:rPr lang="vi-VN" dirty="0" smtClean="0"/>
              <a:t>profesionalno </a:t>
            </a:r>
            <a:r>
              <a:rPr lang="vi-VN" dirty="0"/>
              <a:t>usmjeravanje Hrvatskoga zavoda za zapošljavanje.</a:t>
            </a:r>
          </a:p>
          <a:p>
            <a:endParaRPr lang="hr-HR" dirty="0" smtClean="0"/>
          </a:p>
        </p:txBody>
      </p:sp>
      <p:pic>
        <p:nvPicPr>
          <p:cNvPr id="4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517232"/>
            <a:ext cx="13239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>Kako </a:t>
            </a:r>
            <a:r>
              <a:rPr lang="hr-HR" sz="3100" dirty="0"/>
              <a:t>se vrednuju rezultati učenja u otežanim uvjetima prethodnog </a:t>
            </a:r>
            <a:r>
              <a:rPr lang="hr-HR" sz="3100" dirty="0" smtClean="0"/>
              <a:t>obrazovanja?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r>
              <a:rPr lang="vi-VN" dirty="0" smtClean="0"/>
              <a:t>Kandidatu </a:t>
            </a:r>
            <a:r>
              <a:rPr lang="vi-VN" dirty="0"/>
              <a:t>koji živi u otežanim uvjetima izazvanim ekonomskim, socijalnim te odgojnim </a:t>
            </a:r>
            <a:r>
              <a:rPr lang="vi-VN" dirty="0" smtClean="0"/>
              <a:t>čimbenicima</a:t>
            </a:r>
            <a:r>
              <a:rPr lang="vi-VN" dirty="0"/>
              <a:t>, koji su mogli utjecati na uspjeh u osnovnoj školi, </a:t>
            </a:r>
            <a:r>
              <a:rPr lang="vi-VN" b="1" dirty="0"/>
              <a:t>dodaje se </a:t>
            </a:r>
            <a:r>
              <a:rPr lang="vi-VN" b="1" dirty="0" smtClean="0"/>
              <a:t>jedan</a:t>
            </a:r>
            <a:r>
              <a:rPr lang="hr-HR" b="1" dirty="0" smtClean="0"/>
              <a:t> </a:t>
            </a:r>
            <a:r>
              <a:rPr lang="vi-VN" b="1" dirty="0" smtClean="0"/>
              <a:t>bod </a:t>
            </a:r>
            <a:r>
              <a:rPr lang="vi-VN" b="1" dirty="0"/>
              <a:t>na broj bodova </a:t>
            </a:r>
            <a:r>
              <a:rPr lang="vi-VN" dirty="0" smtClean="0"/>
              <a:t>koji </a:t>
            </a:r>
            <a:r>
              <a:rPr lang="vi-VN" dirty="0"/>
              <a:t>je utvrđen tijekom postupka vrednovanja. Otežani uvjeti su ako kandidat:</a:t>
            </a:r>
          </a:p>
          <a:p>
            <a:pPr>
              <a:buNone/>
            </a:pPr>
            <a:endParaRPr lang="vi-VN" dirty="0"/>
          </a:p>
          <a:p>
            <a:r>
              <a:rPr lang="vi-VN" dirty="0"/>
              <a:t>živi uz jednoga i/ili oba roditelja s dugotrajnom teškom bolesti</a:t>
            </a:r>
          </a:p>
          <a:p>
            <a:r>
              <a:rPr lang="vi-VN" dirty="0" smtClean="0"/>
              <a:t>živi </a:t>
            </a:r>
            <a:r>
              <a:rPr lang="vi-VN" dirty="0"/>
              <a:t>uz dugotrajno nezaposlena oba roditelja</a:t>
            </a:r>
          </a:p>
          <a:p>
            <a:r>
              <a:rPr lang="vi-VN" dirty="0" smtClean="0"/>
              <a:t>živi </a:t>
            </a:r>
            <a:r>
              <a:rPr lang="vi-VN" dirty="0"/>
              <a:t>uz samohranoga roditelja korisnika </a:t>
            </a:r>
            <a:r>
              <a:rPr lang="vi-VN" dirty="0" smtClean="0"/>
              <a:t>socijalne </a:t>
            </a:r>
            <a:r>
              <a:rPr lang="vi-VN" dirty="0"/>
              <a:t>skrbi</a:t>
            </a:r>
          </a:p>
          <a:p>
            <a:r>
              <a:rPr lang="vi-VN" dirty="0" smtClean="0"/>
              <a:t>ako </a:t>
            </a:r>
            <a:r>
              <a:rPr lang="vi-VN" dirty="0"/>
              <a:t>je kandidatu jedan roditelj preminuo</a:t>
            </a:r>
          </a:p>
          <a:p>
            <a:r>
              <a:rPr lang="vi-VN" dirty="0" smtClean="0"/>
              <a:t>ako </a:t>
            </a:r>
            <a:r>
              <a:rPr lang="vi-VN" dirty="0"/>
              <a:t>je kandidat dijete bez roditelja ili odgovarajuće roditeljske skrbi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ostvarenje dodatnih bodova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temelju zdravstvenih teškoća ili otežanih uvjeta </a:t>
            </a:r>
            <a:r>
              <a:rPr lang="hr-HR" dirty="0" smtClean="0"/>
              <a:t>obrazovanja</a:t>
            </a:r>
            <a:r>
              <a:rPr lang="hr-HR" dirty="0"/>
              <a:t>, potrebnu dokumentaciju, navedenu u Odluci o elementima i kriterijima </a:t>
            </a:r>
            <a:r>
              <a:rPr lang="hr-HR" dirty="0" smtClean="0"/>
              <a:t>za izbor kandidata za upis </a:t>
            </a:r>
            <a:r>
              <a:rPr lang="hr-HR" dirty="0"/>
              <a:t>u srednje </a:t>
            </a:r>
            <a:r>
              <a:rPr lang="hr-HR" dirty="0" smtClean="0"/>
              <a:t>škole u </a:t>
            </a:r>
            <a:r>
              <a:rPr lang="hr-HR" dirty="0"/>
              <a:t>školskoj godini 2014./2015.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517232"/>
            <a:ext cx="13239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ostvarenje dodatnih bodova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Kandidat je dužan priložiti sljedeće dokumente: </a:t>
            </a:r>
          </a:p>
          <a:p>
            <a:r>
              <a:rPr lang="hr-HR" dirty="0" smtClean="0"/>
              <a:t>liječničku potvrdu o dugotrajnoj težoj bolesti jednoga i/ili oba roditelja; </a:t>
            </a:r>
          </a:p>
          <a:p>
            <a:r>
              <a:rPr lang="hr-HR" dirty="0" smtClean="0"/>
              <a:t>potvrdu o dugotrajnoj nezaposlenosti oba roditelja iz područnoga ureda Hrvatskoga zavoda za zapošljavanje; </a:t>
            </a:r>
          </a:p>
          <a:p>
            <a:r>
              <a:rPr lang="hr-HR" dirty="0" smtClean="0"/>
              <a:t>potvrdu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 </a:t>
            </a:r>
          </a:p>
          <a:p>
            <a:r>
              <a:rPr lang="hr-HR" dirty="0" smtClean="0"/>
              <a:t>potvrdu o smrti roditelja (preslika smrtovnice); </a:t>
            </a:r>
          </a:p>
          <a:p>
            <a:r>
              <a:rPr lang="hr-HR" dirty="0" smtClean="0"/>
              <a:t>potvrdu nadležnoga centra za socijalnu skrb da je kandidat korisnik socijalne skrbi.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ostvarenje dodatnih bodova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potrebnu dokumentaciju učenici </a:t>
            </a:r>
            <a:r>
              <a:rPr lang="hr-HR" dirty="0"/>
              <a:t>donose razredniku u </a:t>
            </a:r>
            <a:r>
              <a:rPr lang="hr-HR" dirty="0" smtClean="0"/>
              <a:t>osnovnoj </a:t>
            </a:r>
            <a:r>
              <a:rPr lang="hr-HR" dirty="0"/>
              <a:t>školi koji će je unijeti u sustav. </a:t>
            </a:r>
          </a:p>
          <a:p>
            <a:endParaRPr lang="hr-HR" dirty="0" smtClean="0"/>
          </a:p>
          <a:p>
            <a:r>
              <a:rPr lang="hr-HR" dirty="0" smtClean="0"/>
              <a:t>Cjelokupnu dokumentaciju </a:t>
            </a:r>
            <a:r>
              <a:rPr lang="hr-HR" dirty="0"/>
              <a:t>potrebnu je </a:t>
            </a:r>
            <a:r>
              <a:rPr lang="hr-HR" dirty="0" smtClean="0"/>
              <a:t>dostaviti </a:t>
            </a:r>
            <a:r>
              <a:rPr lang="hr-HR" dirty="0"/>
              <a:t>do </a:t>
            </a:r>
            <a:r>
              <a:rPr lang="hr-HR" b="1" dirty="0" smtClean="0"/>
              <a:t>1.srpnja 2014.</a:t>
            </a:r>
            <a:endParaRPr lang="hr-HR" b="1" dirty="0"/>
          </a:p>
          <a:p>
            <a:endParaRPr lang="hr-HR" dirty="0"/>
          </a:p>
        </p:txBody>
      </p:sp>
      <p:pic>
        <p:nvPicPr>
          <p:cNvPr id="4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517232"/>
            <a:ext cx="13239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Dodatni element vrednovanja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Dodatni element čine sposobnosti i darovitosti učenika. </a:t>
            </a:r>
          </a:p>
          <a:p>
            <a:endParaRPr lang="hr-HR" dirty="0" smtClean="0"/>
          </a:p>
          <a:p>
            <a:r>
              <a:rPr lang="hr-HR" dirty="0" smtClean="0"/>
              <a:t>Sposobnosti i darovitosti kandidata dokazuju se i vrednuju: </a:t>
            </a:r>
          </a:p>
          <a:p>
            <a:r>
              <a:rPr lang="hr-HR" dirty="0" smtClean="0"/>
              <a:t>na osnovi provjere (ispitivanja) posebnih vještina i sposobnosti; </a:t>
            </a:r>
          </a:p>
          <a:p>
            <a:r>
              <a:rPr lang="pl-PL" dirty="0" smtClean="0"/>
              <a:t>na osnovi postignutih rezultata na natjecanjima u znanju; </a:t>
            </a:r>
          </a:p>
          <a:p>
            <a:r>
              <a:rPr lang="hr-HR" dirty="0" smtClean="0"/>
              <a:t>na osnovi postignutih rezultata na natjecanjima školskih sportskih društava. </a:t>
            </a:r>
          </a:p>
          <a:p>
            <a:endParaRPr lang="hr-HR" dirty="0"/>
          </a:p>
        </p:txBody>
      </p:sp>
      <p:pic>
        <p:nvPicPr>
          <p:cNvPr id="4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589240"/>
            <a:ext cx="13239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39552" y="2780928"/>
          <a:ext cx="77768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9798"/>
                <a:gridCol w="2737066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Elementi vrednovanja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r>
                        <a:rPr lang="hr-HR" baseline="0" dirty="0" smtClean="0"/>
                        <a:t> bodova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Prosjek ocjena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17,68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Matematika, Hrvatski jezik, Engleski jezik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29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Biologija,</a:t>
                      </a:r>
                      <a:r>
                        <a:rPr lang="hr-HR" baseline="0" dirty="0" smtClean="0"/>
                        <a:t> Povijest, Geografija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24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Dodatni</a:t>
                      </a:r>
                      <a:r>
                        <a:rPr lang="hr-HR" baseline="0" dirty="0" smtClean="0"/>
                        <a:t> i posebni bodovi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73,68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Primjer bodovanja za opću gimnaziju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Zdravstveni zahtjevi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odnose </a:t>
            </a:r>
            <a:r>
              <a:rPr lang="hr-HR" dirty="0"/>
              <a:t>se na sve ono što </a:t>
            </a:r>
            <a:r>
              <a:rPr lang="hr-HR" dirty="0" smtClean="0"/>
              <a:t>zdravstveno </a:t>
            </a:r>
            <a:r>
              <a:rPr lang="hr-HR" dirty="0"/>
              <a:t>stanje učenika treba zadovoljavati </a:t>
            </a:r>
            <a:r>
              <a:rPr lang="hr-HR" dirty="0" smtClean="0"/>
              <a:t>kako </a:t>
            </a:r>
            <a:r>
              <a:rPr lang="hr-HR" dirty="0"/>
              <a:t>bi nakon završetka školovanja na tržištu rada kandidat imao najveće moguće izglede za </a:t>
            </a:r>
            <a:r>
              <a:rPr lang="hr-HR" dirty="0" smtClean="0"/>
              <a:t>zaposlenje.</a:t>
            </a:r>
          </a:p>
          <a:p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Taj je dokument (potvrdu nadležnoga </a:t>
            </a:r>
            <a:r>
              <a:rPr lang="hr-HR" dirty="0" smtClean="0"/>
              <a:t>školskog liječnika </a:t>
            </a:r>
            <a:r>
              <a:rPr lang="hr-HR" dirty="0"/>
              <a:t>ili liječničku svjedodžbu medicine rada) </a:t>
            </a:r>
            <a:r>
              <a:rPr lang="hr-HR" dirty="0" smtClean="0"/>
              <a:t>kandidat </a:t>
            </a:r>
            <a:r>
              <a:rPr lang="hr-HR" dirty="0"/>
              <a:t>dužan predočiti srednjoj školi zajedno s </a:t>
            </a:r>
            <a:r>
              <a:rPr lang="hr-HR" dirty="0" smtClean="0"/>
              <a:t>upisnicom </a:t>
            </a:r>
            <a:r>
              <a:rPr lang="hr-HR" dirty="0"/>
              <a:t>do roka navedenoga u Kalendaru.</a:t>
            </a:r>
          </a:p>
          <a:p>
            <a:r>
              <a:rPr lang="hr-HR" dirty="0"/>
              <a:t>Kandidati koji do roka </a:t>
            </a:r>
            <a:r>
              <a:rPr lang="hr-HR" dirty="0" smtClean="0"/>
              <a:t>navedenoga </a:t>
            </a:r>
            <a:r>
              <a:rPr lang="hr-HR" dirty="0"/>
              <a:t>u Kalendaru za svaki pojedini upisni rok </a:t>
            </a:r>
            <a:r>
              <a:rPr lang="hr-HR" dirty="0" smtClean="0"/>
              <a:t>ne </a:t>
            </a:r>
            <a:r>
              <a:rPr lang="hr-HR" dirty="0"/>
              <a:t>pribave i ne predoče </a:t>
            </a:r>
            <a:r>
              <a:rPr lang="hr-HR" dirty="0" smtClean="0"/>
              <a:t>valjani </a:t>
            </a:r>
            <a:r>
              <a:rPr lang="hr-HR" dirty="0"/>
              <a:t>dokument, bez obzira na to što se na ljestvici poretka nalaze unutar upisne kvote, </a:t>
            </a:r>
            <a:r>
              <a:rPr lang="hr-HR" b="1" dirty="0"/>
              <a:t>neće se </a:t>
            </a:r>
            <a:r>
              <a:rPr lang="hr-HR" b="1" dirty="0" smtClean="0"/>
              <a:t>moći </a:t>
            </a:r>
            <a:r>
              <a:rPr lang="hr-HR" b="1" dirty="0"/>
              <a:t>upisati.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Liječnička potvrda potrebna: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Grafička škola – sva zanimanja</a:t>
            </a:r>
          </a:p>
          <a:p>
            <a:r>
              <a:rPr lang="hr-HR" dirty="0" smtClean="0"/>
              <a:t>Elektrotehnička škola – sva zanimanja</a:t>
            </a:r>
          </a:p>
          <a:p>
            <a:r>
              <a:rPr lang="hr-HR" dirty="0" smtClean="0"/>
              <a:t>Ekonomska škola – sva zanimanja</a:t>
            </a:r>
          </a:p>
          <a:p>
            <a:r>
              <a:rPr lang="hr-HR" dirty="0" smtClean="0"/>
              <a:t>Obrtnička škola - sva zanimanja</a:t>
            </a:r>
          </a:p>
          <a:p>
            <a:r>
              <a:rPr lang="hr-HR" dirty="0" smtClean="0"/>
              <a:t>Medicinska škola – sva zanimanja</a:t>
            </a:r>
          </a:p>
          <a:p>
            <a:r>
              <a:rPr lang="hr-HR" dirty="0" smtClean="0"/>
              <a:t>Glazbena škola – samo klavirist, mandolinist, orguljaš</a:t>
            </a:r>
            <a:endParaRPr lang="hr-HR" dirty="0"/>
          </a:p>
        </p:txBody>
      </p:sp>
      <p:pic>
        <p:nvPicPr>
          <p:cNvPr id="32770" name="Picture 2" descr="http://www.skole.hr/upload/portalzaskole/images/newsimg/9863/upisi_2014_2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021065"/>
            <a:ext cx="3579862" cy="1988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Elementi </a:t>
            </a:r>
            <a:r>
              <a:rPr lang="pl-PL" dirty="0"/>
              <a:t>i kriteriji vrednovanja za </a:t>
            </a:r>
            <a:br>
              <a:rPr lang="pl-PL" dirty="0"/>
            </a:br>
            <a:r>
              <a:rPr lang="pl-PL" dirty="0"/>
              <a:t>upis u </a:t>
            </a:r>
            <a:r>
              <a:rPr lang="pl-PL" dirty="0" smtClean="0"/>
              <a:t>srednju školu</a:t>
            </a:r>
            <a:r>
              <a:rPr lang="pl-PL" dirty="0"/>
              <a:t/>
            </a:r>
            <a:br>
              <a:rPr lang="pl-PL" dirty="0"/>
            </a:b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2" descr="https://www.upisi.hr/upisi/assets/header_image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5810722" cy="3290141"/>
          </a:xfrm>
          <a:prstGeom prst="rect">
            <a:avLst/>
          </a:prstGeom>
          <a:noFill/>
        </p:spPr>
      </p:pic>
      <p:pic>
        <p:nvPicPr>
          <p:cNvPr id="20482" name="Picture 2" descr="https://www.upisi.hr/upisi/assets/logo_upis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49280"/>
            <a:ext cx="2352675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Primjer bodovanja za trogodišnje škole</a:t>
            </a:r>
            <a:endParaRPr lang="hr-HR" dirty="0"/>
          </a:p>
        </p:txBody>
      </p:sp>
      <p:graphicFrame>
        <p:nvGraphicFramePr>
          <p:cNvPr id="5" name="Rezervirano mjesto sadržaja 3"/>
          <p:cNvGraphicFramePr>
            <a:graphicFrameLocks/>
          </p:cNvGraphicFramePr>
          <p:nvPr/>
        </p:nvGraphicFramePr>
        <p:xfrm>
          <a:off x="539552" y="2780928"/>
          <a:ext cx="77768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9798"/>
                <a:gridCol w="2737066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Elementi vrednovanja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r>
                        <a:rPr lang="hr-HR" baseline="0" dirty="0" smtClean="0"/>
                        <a:t> bodova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Prosjek ocjena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17,68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Matematika, Hrvatski jezik, Engleski jezik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29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Dodatni</a:t>
                      </a:r>
                      <a:r>
                        <a:rPr lang="hr-HR" baseline="0" dirty="0" smtClean="0"/>
                        <a:t> i posebni bodovi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50,68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Obrazovni programi </a:t>
            </a:r>
            <a:r>
              <a:rPr lang="hr-HR" dirty="0" smtClean="0"/>
              <a:t>koji </a:t>
            </a:r>
            <a:r>
              <a:rPr lang="hr-HR" dirty="0"/>
              <a:t>se žele upisati dodaju se na listu prioriteta koja se može mijenjati </a:t>
            </a:r>
            <a:r>
              <a:rPr lang="hr-HR" dirty="0" smtClean="0"/>
              <a:t>do roka navedenoga </a:t>
            </a:r>
            <a:r>
              <a:rPr lang="hr-HR" dirty="0"/>
              <a:t>u </a:t>
            </a:r>
            <a:r>
              <a:rPr lang="hr-HR" dirty="0" smtClean="0"/>
              <a:t>Kalendaru</a:t>
            </a:r>
          </a:p>
          <a:p>
            <a:endParaRPr lang="hr-HR" dirty="0"/>
          </a:p>
          <a:p>
            <a:r>
              <a:rPr lang="hr-HR" dirty="0"/>
              <a:t>Važno je da kandidati provjere jesu li im svi obrazovni </a:t>
            </a:r>
            <a:r>
              <a:rPr lang="hr-HR" dirty="0" smtClean="0"/>
              <a:t>programi </a:t>
            </a:r>
            <a:r>
              <a:rPr lang="hr-HR" dirty="0"/>
              <a:t>na listi prioriteta poredani </a:t>
            </a:r>
            <a:r>
              <a:rPr lang="hr-HR" dirty="0" smtClean="0"/>
              <a:t>prema </a:t>
            </a:r>
            <a:r>
              <a:rPr lang="hr-HR" dirty="0"/>
              <a:t>njihovim željama i mogućnostima jer nakon zaključavanja odabira programa odnosno škola, </a:t>
            </a:r>
            <a:r>
              <a:rPr lang="hr-HR" dirty="0" smtClean="0"/>
              <a:t>nikakve </a:t>
            </a:r>
            <a:r>
              <a:rPr lang="hr-HR" dirty="0"/>
              <a:t>izmjene više </a:t>
            </a:r>
            <a:r>
              <a:rPr lang="hr-HR" dirty="0" smtClean="0"/>
              <a:t>neće biti </a:t>
            </a:r>
            <a:r>
              <a:rPr lang="hr-HR" dirty="0"/>
              <a:t>moguće.</a:t>
            </a:r>
          </a:p>
          <a:p>
            <a:endParaRPr lang="hr-HR" dirty="0"/>
          </a:p>
        </p:txBody>
      </p:sp>
      <p:pic>
        <p:nvPicPr>
          <p:cNvPr id="4" name="Picture 2" descr="http://www.skole.hr/upload/portalzaskole/images/newsimg/9863/upisi_2014_2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1995686" cy="1108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Prva prijava na</a:t>
            </a:r>
            <a:r>
              <a:rPr lang="hr-HR" dirty="0" smtClean="0"/>
              <a:t> </a:t>
            </a:r>
            <a:r>
              <a:rPr lang="pt-BR" dirty="0" smtClean="0"/>
              <a:t>www.upisi.hr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Učenik koji se prvi put prijavljuje na mrežnoj stranici: www.upisi.hr sa svojim elektroničkim </a:t>
            </a:r>
            <a:r>
              <a:rPr lang="hr-HR" dirty="0" smtClean="0"/>
              <a:t>identitetom </a:t>
            </a:r>
            <a:r>
              <a:rPr lang="hr-HR" dirty="0"/>
              <a:t>iz sustava AAI@</a:t>
            </a:r>
            <a:r>
              <a:rPr lang="hr-HR" dirty="0" err="1"/>
              <a:t>EduHr</a:t>
            </a:r>
            <a:r>
              <a:rPr lang="hr-HR" dirty="0"/>
              <a:t>, a još ne posjeduje PIN, treba unijeti broj svoga </a:t>
            </a:r>
            <a:r>
              <a:rPr lang="hr-HR" dirty="0" smtClean="0"/>
              <a:t>mobilnog telefona </a:t>
            </a:r>
            <a:r>
              <a:rPr lang="hr-HR" dirty="0"/>
              <a:t>na koji želi </a:t>
            </a:r>
            <a:r>
              <a:rPr lang="hr-HR" dirty="0" smtClean="0"/>
              <a:t>SMS-om </a:t>
            </a:r>
            <a:r>
              <a:rPr lang="hr-HR" dirty="0"/>
              <a:t>primiti PIN. </a:t>
            </a:r>
            <a:endParaRPr lang="hr-HR" dirty="0" smtClean="0"/>
          </a:p>
          <a:p>
            <a:r>
              <a:rPr lang="hr-HR" dirty="0" smtClean="0"/>
              <a:t>PIN </a:t>
            </a:r>
            <a:r>
              <a:rPr lang="hr-HR" dirty="0"/>
              <a:t>je osobni </a:t>
            </a:r>
            <a:r>
              <a:rPr lang="hr-HR" dirty="0" smtClean="0"/>
              <a:t>identifikacijski </a:t>
            </a:r>
            <a:r>
              <a:rPr lang="hr-HR" dirty="0"/>
              <a:t>broj koji služi za dodatnu zaštitu </a:t>
            </a:r>
            <a:r>
              <a:rPr lang="hr-HR" dirty="0" smtClean="0"/>
              <a:t>i </a:t>
            </a:r>
            <a:r>
              <a:rPr lang="hr-HR" dirty="0"/>
              <a:t>privatnost podataka svakoga </a:t>
            </a:r>
            <a:r>
              <a:rPr lang="hr-HR" dirty="0" smtClean="0"/>
              <a:t>kandidata.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Ako kandidat izgubi PIN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Potrebno je </a:t>
            </a:r>
            <a:r>
              <a:rPr lang="hr-HR" dirty="0"/>
              <a:t>s broja mobilnoga telefona, koji je unesen u sustav, iz mobilnih mreža Republike Hrvatske poslati </a:t>
            </a:r>
            <a:r>
              <a:rPr lang="hr-HR" dirty="0" smtClean="0"/>
              <a:t>SMS </a:t>
            </a:r>
            <a:r>
              <a:rPr lang="hr-HR" dirty="0"/>
              <a:t>poruku sadržaja </a:t>
            </a:r>
            <a:r>
              <a:rPr lang="hr-HR" b="1" dirty="0"/>
              <a:t>OPET</a:t>
            </a:r>
            <a:r>
              <a:rPr lang="hr-HR" dirty="0"/>
              <a:t> na broj </a:t>
            </a:r>
            <a:r>
              <a:rPr lang="hr-HR" b="1" dirty="0" smtClean="0"/>
              <a:t>888000 </a:t>
            </a:r>
            <a:endParaRPr lang="hr-HR" b="1" dirty="0"/>
          </a:p>
          <a:p>
            <a:r>
              <a:rPr lang="hr-HR" dirty="0"/>
              <a:t>nakon čega će mu biti dostavljen novi PIN. </a:t>
            </a:r>
          </a:p>
          <a:p>
            <a:endParaRPr lang="hr-HR" dirty="0" smtClean="0"/>
          </a:p>
          <a:p>
            <a:r>
              <a:rPr lang="hr-HR" dirty="0" smtClean="0"/>
              <a:t>Poruka se naplaćuje </a:t>
            </a:r>
            <a:r>
              <a:rPr lang="hr-HR" dirty="0"/>
              <a:t>po </a:t>
            </a:r>
            <a:r>
              <a:rPr lang="hr-HR" dirty="0" smtClean="0"/>
              <a:t>cijeni </a:t>
            </a:r>
            <a:r>
              <a:rPr lang="hr-HR" dirty="0"/>
              <a:t>definiranoj ugovorom korisnika s </a:t>
            </a:r>
            <a:r>
              <a:rPr lang="hr-HR" dirty="0" smtClean="0"/>
              <a:t>operatorom. </a:t>
            </a:r>
          </a:p>
          <a:p>
            <a:endParaRPr lang="hr-HR" dirty="0"/>
          </a:p>
        </p:txBody>
      </p:sp>
      <p:pic>
        <p:nvPicPr>
          <p:cNvPr id="30722" name="Picture 2" descr="http://www.skole.hr/upload/portalzaskole/images/newsimg/9144/shutterstock_29347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765310" cy="980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Ako izgubi korisničku oznaku ili lozinku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 treba se obratiti administratoru imenika u školi nakon čega će mu biti dodijeljena nova korisnička oznaka i/ili lozinka.</a:t>
            </a:r>
          </a:p>
          <a:p>
            <a:endParaRPr lang="hr-HR" dirty="0"/>
          </a:p>
        </p:txBody>
      </p:sp>
      <p:pic>
        <p:nvPicPr>
          <p:cNvPr id="4" name="Picture 2" descr="http://www.skole.hr/upload/portalzaskole/images/newsimg/9863/upisi_2014_2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1995686" cy="1108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Provjera unesenih ocjena i ostalih podataka kandidata u sustavu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kandidati </a:t>
            </a:r>
            <a:r>
              <a:rPr lang="hr-HR" dirty="0" smtClean="0"/>
              <a:t> </a:t>
            </a:r>
            <a:r>
              <a:rPr lang="vi-VN" dirty="0" smtClean="0"/>
              <a:t>su </a:t>
            </a:r>
            <a:r>
              <a:rPr lang="vi-VN" dirty="0"/>
              <a:t>dužni provjeriti osobne podatke, ocjene iz osnovne škole te, ako ih posjeduju, rezultate državnih i </a:t>
            </a:r>
            <a:r>
              <a:rPr lang="vi-VN" dirty="0" smtClean="0"/>
              <a:t>međunarodnih </a:t>
            </a:r>
            <a:r>
              <a:rPr lang="vi-VN" dirty="0"/>
              <a:t>natjecanja, kao i sve ostale upisane </a:t>
            </a:r>
            <a:r>
              <a:rPr lang="vi-VN" dirty="0" smtClean="0"/>
              <a:t>podatke </a:t>
            </a:r>
            <a:r>
              <a:rPr lang="vi-VN" dirty="0"/>
              <a:t>koji se nalaze u </a:t>
            </a:r>
            <a:r>
              <a:rPr lang="vi-VN" dirty="0" smtClean="0"/>
              <a:t>sustavu NISpUSŠ</a:t>
            </a:r>
            <a:endParaRPr lang="vi-VN" dirty="0"/>
          </a:p>
          <a:p>
            <a:endParaRPr lang="vi-VN" dirty="0"/>
          </a:p>
          <a:p>
            <a:r>
              <a:rPr lang="vi-VN" dirty="0"/>
              <a:t>Ako su podaci netočni, učenici trebaju što prije obavijestiti </a:t>
            </a:r>
            <a:r>
              <a:rPr lang="vi-VN" b="1" dirty="0"/>
              <a:t>razrednika</a:t>
            </a:r>
            <a:r>
              <a:rPr lang="vi-VN" dirty="0"/>
              <a:t>.</a:t>
            </a:r>
          </a:p>
          <a:p>
            <a:endParaRPr lang="hr-HR" dirty="0"/>
          </a:p>
        </p:txBody>
      </p:sp>
      <p:pic>
        <p:nvPicPr>
          <p:cNvPr id="4" name="Picture 2" descr="http://www.skole.hr/upload/portalzaskole/images/newsimg/9863/upisi_2014_2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1995686" cy="1108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Prijava obrazovnih programa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Listu prioriteta treba pažljivo pripremiti tako da se na vrh liste postavi obrazovni program </a:t>
            </a:r>
            <a:r>
              <a:rPr lang="hr-HR" dirty="0" smtClean="0"/>
              <a:t>koji </a:t>
            </a:r>
            <a:r>
              <a:rPr lang="hr-HR" dirty="0"/>
              <a:t>se najviše želi upisati, a zatim i ostali, željenim </a:t>
            </a:r>
            <a:r>
              <a:rPr lang="hr-HR" dirty="0" smtClean="0"/>
              <a:t>redoslijedom. Sukladno </a:t>
            </a:r>
            <a:r>
              <a:rPr lang="hr-HR" dirty="0"/>
              <a:t>tome, </a:t>
            </a:r>
            <a:r>
              <a:rPr lang="hr-HR" dirty="0" smtClean="0"/>
              <a:t>kandidat će se optimalno </a:t>
            </a:r>
            <a:r>
              <a:rPr lang="hr-HR" dirty="0"/>
              <a:t>rasporediti na obrazovni program koji mu je najviši na listi </a:t>
            </a:r>
            <a:r>
              <a:rPr lang="hr-HR" dirty="0" smtClean="0"/>
              <a:t>prioriteta.</a:t>
            </a:r>
            <a:endParaRPr lang="hr-HR" dirty="0"/>
          </a:p>
          <a:p>
            <a:endParaRPr lang="hr-HR" dirty="0"/>
          </a:p>
        </p:txBody>
      </p:sp>
      <p:pic>
        <p:nvPicPr>
          <p:cNvPr id="4" name="Picture 2" descr="http://www.skole.hr/upload/portalzaskole/images/newsimg/9863/upisi_2014_2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1995686" cy="1108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Važno je da kandidati provjere jesu li im svi obrazovni programi na listi prioriteta poredani prema njihovim željama i mogućnostima jer nakon zaključavanja odabira programa odnosno škola, nikakve izmjene više neće biti moguće.</a:t>
            </a:r>
          </a:p>
          <a:p>
            <a:endParaRPr lang="hr-HR" dirty="0"/>
          </a:p>
        </p:txBody>
      </p:sp>
      <p:pic>
        <p:nvPicPr>
          <p:cNvPr id="4" name="Picture 2" descr="http://www.skole.hr/upload/portalzaskole/images/newsimg/9863/upisi_2014_2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1995686" cy="1108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 Kontinuirano praćenje bodovnoga</a:t>
            </a:r>
            <a:r>
              <a:rPr lang="hr-HR" dirty="0" smtClean="0"/>
              <a:t> </a:t>
            </a:r>
            <a:r>
              <a:rPr lang="it-IT" dirty="0" smtClean="0"/>
              <a:t>stanja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Na mrežnoj stranici: www.upisi.hr od samoga početka prijava obrazovnih programa bit će moguće pratiti bodovno stanje za svaki prijavljeni obrazovni program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2" descr="http://www.skole.hr/upload/portalzaskole/images/newsimg/9863/upisi_2014_2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1995686" cy="1108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Ako kandidat nije zadovoljio potrebne preduvjete za upis nekoga od prijavljenih programa, navedeno će biti vidljivo na detaljnome prikazu bodovanja za prijavljeni program u svakom trenutku. Kandidat takve programe može obrisati sa svoje liste, ako ne postoji mogućnost zadovoljenja potrebnih preduvjeta i umjesto njih prijaviti druge programe.</a:t>
            </a:r>
          </a:p>
          <a:p>
            <a:endParaRPr lang="hr-HR" dirty="0"/>
          </a:p>
        </p:txBody>
      </p:sp>
      <p:pic>
        <p:nvPicPr>
          <p:cNvPr id="4" name="Picture 2" descr="http://www.skole.hr/upload/portalzaskole/images/newsimg/9863/upisi_2014_2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1995686" cy="1108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600" dirty="0" smtClean="0"/>
              <a:t>Što se boduje za upis u srednju školu?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200" dirty="0" smtClean="0"/>
              <a:t>Za </a:t>
            </a:r>
            <a:r>
              <a:rPr lang="hr-HR" sz="3200" dirty="0"/>
              <a:t>upis u I. razred srednje škole kandidatima se vrednuju i </a:t>
            </a:r>
            <a:r>
              <a:rPr lang="hr-HR" sz="3200" dirty="0" smtClean="0"/>
              <a:t>boduju: </a:t>
            </a:r>
          </a:p>
          <a:p>
            <a:pPr>
              <a:buNone/>
            </a:pPr>
            <a:endParaRPr lang="hr-HR" dirty="0" smtClean="0"/>
          </a:p>
          <a:p>
            <a:r>
              <a:rPr lang="hr-HR" sz="2800" dirty="0" smtClean="0"/>
              <a:t>zajednički</a:t>
            </a:r>
            <a:r>
              <a:rPr lang="hr-HR" sz="2800" dirty="0"/>
              <a:t>, </a:t>
            </a:r>
            <a:endParaRPr lang="hr-HR" sz="2800" dirty="0" smtClean="0"/>
          </a:p>
          <a:p>
            <a:r>
              <a:rPr lang="hr-HR" sz="2800" dirty="0" smtClean="0"/>
              <a:t>dodatni i</a:t>
            </a:r>
            <a:endParaRPr lang="hr-HR" sz="2800" dirty="0"/>
          </a:p>
          <a:p>
            <a:r>
              <a:rPr lang="hr-HR" sz="2800" dirty="0" smtClean="0"/>
              <a:t>posebni elementi.</a:t>
            </a:r>
            <a:endParaRPr lang="hr-HR" sz="2800" dirty="0"/>
          </a:p>
          <a:p>
            <a:endParaRPr lang="hr-HR" dirty="0"/>
          </a:p>
        </p:txBody>
      </p:sp>
      <p:pic>
        <p:nvPicPr>
          <p:cNvPr id="19458" name="Picture 2" descr="http://virtuelnimentor.com/blog/wp-content/uploads/2011/06/PutKarije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25144"/>
            <a:ext cx="2304256" cy="1519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Ljestvice poretka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 mrežnoj stranici: www.upisi.hr objavljuju se ogledne i konačne ljestvice poretka.</a:t>
            </a:r>
          </a:p>
          <a:p>
            <a:r>
              <a:rPr lang="hr-HR" dirty="0" smtClean="0"/>
              <a:t>Ljestvice poretka obnavljaju se svakih sat vremena pa je posljedicu promjene podataka ili redoslijeda na listi prioriteta moguće vidjeti za najviše sat vremena, ovisno o trenutku promjene.</a:t>
            </a:r>
          </a:p>
          <a:p>
            <a:r>
              <a:rPr lang="hr-HR" b="1" dirty="0" smtClean="0"/>
              <a:t>8. srpnja 2014</a:t>
            </a:r>
            <a:r>
              <a:rPr lang="hr-HR" dirty="0" smtClean="0"/>
              <a:t>. ljestvice poretka postaju konačne i više se ne mijenjaju.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Podnošenje prigovora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 netočno unesene ocjene ili osobne podatke učenik odmah treba obavijestiti </a:t>
            </a:r>
            <a:r>
              <a:rPr lang="hr-HR" b="1" dirty="0" smtClean="0"/>
              <a:t>razrednika</a:t>
            </a:r>
          </a:p>
        </p:txBody>
      </p:sp>
      <p:pic>
        <p:nvPicPr>
          <p:cNvPr id="4" name="Picture 2" descr="http://www.skole.hr/upload/portalzaskole/images/newsimg/9863/upisi_2014_2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1995686" cy="1108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Podnošenje prigovora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slučaju nepravilnosti u ocjenjivanju ispita sposobnosti i darovitosti potrebno je žurno kontaktirati srednju školu koja je ispit provela;</a:t>
            </a:r>
          </a:p>
        </p:txBody>
      </p:sp>
      <p:pic>
        <p:nvPicPr>
          <p:cNvPr id="4" name="Picture 2" descr="http://www.skole.hr/upload/portalzaskole/images/newsimg/9863/upisi_2014_2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1995686" cy="1108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Podnošenje prigovora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ako se na gore navedeni način ne isprave netočni podaci, učenici i ostali kandidati imaju mogućnost podnošenja prigovora i obrascem za prigovor koji će biti dostupan na mrežnoj stranici: www.upisi.hr. </a:t>
            </a:r>
          </a:p>
          <a:p>
            <a:endParaRPr lang="hr-HR" dirty="0" smtClean="0"/>
          </a:p>
          <a:p>
            <a:r>
              <a:rPr lang="hr-HR" dirty="0" smtClean="0"/>
              <a:t>Na ovaj način prigovor se podnosi tek ako drukčije nije bilo moguće razriješiti nepravilnost. Za navedene prigovore krajnji rok je 7. srpanj 2014.</a:t>
            </a:r>
            <a:endParaRPr lang="hr-HR" dirty="0"/>
          </a:p>
        </p:txBody>
      </p:sp>
      <p:pic>
        <p:nvPicPr>
          <p:cNvPr id="28674" name="Picture 2" descr="http://os-bukovac-zg.skole.hr/upload/os-bukovac-zg/images/static3/1407/Image/UPIS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01208"/>
            <a:ext cx="2292499" cy="102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Zaključavanje liste prioriteta, potpisivanje prijavnica, objava konačnih ljestvica poretka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Lista odabranih obrazovnih programa zaključava </a:t>
            </a:r>
            <a:br>
              <a:rPr lang="hr-HR" dirty="0" smtClean="0"/>
            </a:br>
            <a:r>
              <a:rPr lang="hr-HR" b="1" dirty="0" smtClean="0"/>
              <a:t>8. srpanja 2014.</a:t>
            </a:r>
          </a:p>
          <a:p>
            <a:r>
              <a:rPr lang="vi-VN" dirty="0" smtClean="0"/>
              <a:t>Za učenike osmih razreda osnovnih škola iz obrazovnoga</a:t>
            </a:r>
            <a:r>
              <a:rPr lang="hr-HR" dirty="0" smtClean="0"/>
              <a:t> </a:t>
            </a:r>
            <a:r>
              <a:rPr lang="vi-VN" dirty="0" smtClean="0"/>
              <a:t>sustava Republike Hrvatske prijavnicu s </a:t>
            </a:r>
            <a:r>
              <a:rPr lang="hr-HR" dirty="0" smtClean="0"/>
              <a:t>k</a:t>
            </a:r>
            <a:r>
              <a:rPr lang="vi-VN" dirty="0" smtClean="0"/>
              <a:t>onačnom listom prioriteta iz sustava ispisuje njihov razrednik. </a:t>
            </a:r>
            <a:endParaRPr lang="hr-HR" dirty="0" smtClean="0"/>
          </a:p>
          <a:p>
            <a:r>
              <a:rPr lang="vi-VN" dirty="0" smtClean="0"/>
              <a:t>Učenik i roditelj/skrbnik</a:t>
            </a:r>
            <a:r>
              <a:rPr lang="hr-HR" dirty="0" smtClean="0"/>
              <a:t> </a:t>
            </a:r>
            <a:r>
              <a:rPr lang="vi-VN" dirty="0" smtClean="0"/>
              <a:t>zatim potpisuju prijavnicu čime potvrđuju listu prioriteta odnosno odabir </a:t>
            </a:r>
            <a:r>
              <a:rPr lang="hr-HR" dirty="0" smtClean="0"/>
              <a:t>u</a:t>
            </a:r>
            <a:r>
              <a:rPr lang="vi-VN" dirty="0" smtClean="0"/>
              <a:t>čenika. Takva prijavnica čuva se u školi.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800" dirty="0" smtClean="0">
                <a:solidFill>
                  <a:schemeClr val="dk1"/>
                </a:solidFill>
              </a:rPr>
              <a:t>Potpisane prijavnice učenici donose razrednicima</a:t>
            </a:r>
          </a:p>
          <a:p>
            <a:r>
              <a:rPr lang="hr-HR" sz="2800" dirty="0" smtClean="0">
                <a:solidFill>
                  <a:schemeClr val="dk1"/>
                </a:solidFill>
              </a:rPr>
              <a:t>Krajnji </a:t>
            </a:r>
            <a:r>
              <a:rPr lang="hr-HR" sz="2800" dirty="0" smtClean="0">
                <a:solidFill>
                  <a:schemeClr val="dk1"/>
                </a:solidFill>
              </a:rPr>
              <a:t>rok za zaprimanje potpisanih prijavnica </a:t>
            </a:r>
            <a:r>
              <a:rPr lang="hr-HR" sz="2800" dirty="0" smtClean="0">
                <a:solidFill>
                  <a:schemeClr val="dk1"/>
                </a:solidFill>
              </a:rPr>
              <a:t> je 10. srpnja 2014.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Potpisivanje prijavnice s listom prioriteta ne jamči da će se kandidat i upisati na onaj izbor na kojemu je stekao pravo upisa u trenutku zaključavanja odabira odnosno ispisivanja prijavnice, već predstavlja njegovu konačnu odluku o poretku prijavljenih programa.</a:t>
            </a:r>
          </a:p>
          <a:p>
            <a:endParaRPr lang="hr-HR" dirty="0"/>
          </a:p>
        </p:txBody>
      </p:sp>
      <p:pic>
        <p:nvPicPr>
          <p:cNvPr id="4" name="Picture 2" descr="http://os-bukovac-zg.skole.hr/upload/os-bukovac-zg/images/static3/1407/Image/UPIS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01208"/>
            <a:ext cx="2292499" cy="102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Na određeni datum</a:t>
            </a:r>
            <a:r>
              <a:rPr lang="hr-HR" dirty="0" smtClean="0"/>
              <a:t> (8.srpanj 2014.)</a:t>
            </a:r>
            <a:r>
              <a:rPr lang="vi-VN" dirty="0" smtClean="0"/>
              <a:t>, naveden u poglavlju Kalendar, s ljestvica poretka pojedinih obrazovnih programa, obrisat će se</a:t>
            </a:r>
            <a:r>
              <a:rPr lang="hr-HR" dirty="0" smtClean="0"/>
              <a:t> </a:t>
            </a:r>
            <a:r>
              <a:rPr lang="vi-VN" dirty="0" smtClean="0"/>
              <a:t>kandidati koji do toga</a:t>
            </a:r>
            <a:r>
              <a:rPr lang="hr-HR" dirty="0" smtClean="0"/>
              <a:t> </a:t>
            </a:r>
            <a:r>
              <a:rPr lang="vi-VN" dirty="0" smtClean="0"/>
              <a:t>datuma nisu </a:t>
            </a:r>
            <a:r>
              <a:rPr lang="hr-HR" dirty="0" smtClean="0"/>
              <a:t>z</a:t>
            </a:r>
            <a:r>
              <a:rPr lang="vi-VN" dirty="0" smtClean="0"/>
              <a:t>adovoljili potrebne preduvjete za njihov upis</a:t>
            </a:r>
          </a:p>
          <a:p>
            <a:endParaRPr lang="hr-HR" dirty="0"/>
          </a:p>
        </p:txBody>
      </p:sp>
      <p:pic>
        <p:nvPicPr>
          <p:cNvPr id="4" name="Picture 2" descr="http://os-bukovac-zg.skole.hr/upload/os-bukovac-zg/images/static3/1407/Image/UPIS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01208"/>
            <a:ext cx="2292499" cy="102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Trenutkom objave konačnih ljestvica poretka kandidati stječu pravo upisa</a:t>
            </a:r>
            <a:r>
              <a:rPr lang="hr-HR" dirty="0" smtClean="0"/>
              <a:t> </a:t>
            </a:r>
            <a:r>
              <a:rPr lang="vi-VN" dirty="0" smtClean="0"/>
              <a:t>u</a:t>
            </a:r>
            <a:r>
              <a:rPr lang="hr-HR" dirty="0" smtClean="0"/>
              <a:t> </a:t>
            </a:r>
            <a:r>
              <a:rPr lang="vi-VN" dirty="0" smtClean="0"/>
              <a:t>obrazovni program najvišega prioriteta u</a:t>
            </a:r>
            <a:r>
              <a:rPr lang="hr-HR" dirty="0" smtClean="0"/>
              <a:t> </a:t>
            </a:r>
            <a:r>
              <a:rPr lang="vi-VN" dirty="0" smtClean="0"/>
              <a:t>kojemu se nalaze u sklopu upisne kvote.</a:t>
            </a:r>
            <a:r>
              <a:rPr lang="hr-HR" dirty="0" smtClean="0"/>
              <a:t> </a:t>
            </a:r>
            <a:endParaRPr lang="vi-VN" dirty="0" smtClean="0"/>
          </a:p>
          <a:p>
            <a:r>
              <a:rPr lang="vi-VN" dirty="0" smtClean="0"/>
              <a:t>Konačne ljestvice poretka više se ne mijenjaju.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b="1" dirty="0" smtClean="0"/>
              <a:t>11. srpnja 2014.)</a:t>
            </a:r>
            <a:endParaRPr lang="vi-VN" b="1" dirty="0" smtClean="0"/>
          </a:p>
          <a:p>
            <a:r>
              <a:rPr lang="vi-VN" dirty="0" smtClean="0"/>
              <a:t>Učenik svoj upis potvrđuje vlastoručnim potpisom i potpisom roditelja/skrbnika </a:t>
            </a:r>
            <a:r>
              <a:rPr lang="vi-VN" b="1" dirty="0" smtClean="0"/>
              <a:t>na obrascu (upisnici) dostupnom na mrežnoj stranici NISpuSŠ</a:t>
            </a:r>
            <a:r>
              <a:rPr lang="hr-HR" b="1" dirty="0" smtClean="0"/>
              <a:t> </a:t>
            </a:r>
            <a:r>
              <a:rPr lang="vi-VN" b="1" dirty="0" smtClean="0"/>
              <a:t>-a (www.upisi.hr)</a:t>
            </a:r>
            <a:r>
              <a:rPr lang="vi-VN" dirty="0" smtClean="0"/>
              <a:t>, koji je dužan dostaviti u srednju školu </a:t>
            </a:r>
            <a:r>
              <a:rPr lang="hr-HR" dirty="0" smtClean="0"/>
              <a:t>od </a:t>
            </a:r>
            <a:r>
              <a:rPr lang="hr-HR" b="1" dirty="0" smtClean="0"/>
              <a:t>14. srpnja 2014. do 18. srpnja 2014.</a:t>
            </a:r>
            <a:endParaRPr lang="vi-VN" b="1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Kandidati koji u školu ne dostave upisnicu te, ako je to potrebno, potvrdu liječnika školske medicine, svjedodžbu medicine rada i/ili ugovor o naukovanju, gube pravo na upis i upućuju se na sljedeći upisni rok.</a:t>
            </a:r>
          </a:p>
          <a:p>
            <a:endParaRPr lang="hr-HR" dirty="0"/>
          </a:p>
        </p:txBody>
      </p:sp>
      <p:pic>
        <p:nvPicPr>
          <p:cNvPr id="4" name="Picture 2" descr="http://os-bukovac-zg.skole.hr/upload/os-bukovac-zg/images/static3/1407/Image/UPIS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01208"/>
            <a:ext cx="2292499" cy="102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vi-VN" sz="2400" b="1" dirty="0" smtClean="0"/>
              <a:t>Zajednički element</a:t>
            </a:r>
            <a:r>
              <a:rPr lang="hr-HR" sz="2400" b="1" dirty="0" smtClean="0"/>
              <a:t>i</a:t>
            </a:r>
            <a:r>
              <a:rPr lang="vi-VN" sz="2400" dirty="0" smtClean="0"/>
              <a:t> za upis u gimnazijske programe i strukovne programe u trajanju</a:t>
            </a:r>
            <a:r>
              <a:rPr lang="hr-HR" sz="2400" dirty="0" smtClean="0"/>
              <a:t> </a:t>
            </a:r>
            <a:r>
              <a:rPr lang="vi-VN" sz="2400" dirty="0" smtClean="0"/>
              <a:t>od najmanje četiri godine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P</a:t>
            </a:r>
            <a:r>
              <a:rPr lang="vi-VN" dirty="0" smtClean="0"/>
              <a:t>rosjek </a:t>
            </a:r>
            <a:r>
              <a:rPr lang="vi-VN" dirty="0"/>
              <a:t>svih zaključnih ocjena svih nastavnih predmeta na dvije </a:t>
            </a:r>
            <a:r>
              <a:rPr lang="vi-VN" dirty="0" smtClean="0"/>
              <a:t>decimale </a:t>
            </a:r>
            <a:r>
              <a:rPr lang="vi-VN" dirty="0"/>
              <a:t>u posljednja četiri razreda osnovnog obrazovanja,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Z</a:t>
            </a:r>
            <a:r>
              <a:rPr lang="vi-VN" dirty="0" smtClean="0"/>
              <a:t>aključne </a:t>
            </a:r>
            <a:r>
              <a:rPr lang="vi-VN" dirty="0"/>
              <a:t>ocjene u posljednja dva razreda </a:t>
            </a:r>
            <a:r>
              <a:rPr lang="vi-VN" dirty="0" smtClean="0"/>
              <a:t>osnovnog </a:t>
            </a:r>
            <a:r>
              <a:rPr lang="vi-VN" dirty="0"/>
              <a:t>obrazovanja iz nastavnih predmeta Hrvatski </a:t>
            </a:r>
            <a:r>
              <a:rPr lang="vi-VN" dirty="0" smtClean="0"/>
              <a:t>jezik</a:t>
            </a:r>
            <a:r>
              <a:rPr lang="vi-VN" dirty="0"/>
              <a:t>, Matematika i prvi strani </a:t>
            </a:r>
            <a:r>
              <a:rPr lang="vi-VN" dirty="0" smtClean="0"/>
              <a:t>jezik</a:t>
            </a:r>
            <a:r>
              <a:rPr lang="hr-HR" dirty="0" smtClean="0"/>
              <a:t> </a:t>
            </a:r>
          </a:p>
          <a:p>
            <a:endParaRPr lang="hr-HR" dirty="0"/>
          </a:p>
        </p:txBody>
      </p:sp>
      <p:pic>
        <p:nvPicPr>
          <p:cNvPr id="18434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517232"/>
            <a:ext cx="13239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upisni rok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drugome odnosno jesenskome upisnom roku moguće je prijaviti samo obrazovne programe za koje upisna kvota u ljetnome roku nije popunjena.</a:t>
            </a:r>
          </a:p>
          <a:p>
            <a:endParaRPr lang="hr-HR" dirty="0"/>
          </a:p>
        </p:txBody>
      </p:sp>
      <p:pic>
        <p:nvPicPr>
          <p:cNvPr id="4" name="Picture 2" descr="http://os-bukovac-zg.skole.hr/upload/os-bukovac-zg/images/static3/1407/Image/UPIS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01208"/>
            <a:ext cx="2292499" cy="102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Kalendar –datumi koje je važno zapamtiti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67544" y="1196752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Opis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Datum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Početak prijava kandidata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26. 5. 2014.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Početak prijava obrazovnih programa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26. 6. 2014.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Završetak prijava obrazovnih programa koji zahtijevaju dodatne </a:t>
                      </a:r>
                    </a:p>
                    <a:p>
                      <a:pPr rtl="0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ispite i provjere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29. 6. 2014.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vi-VN" dirty="0" smtClean="0"/>
                        <a:t>Provođenje dodatnih ispita i provjera te unos rezultata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 6. –4. 7. 2014.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 za dostavu dokumentacije redovitih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 1. 7. 2014.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Završetak prigovora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7. 7. 2014.</a:t>
                      </a:r>
                      <a:endParaRPr lang="hr-HR" dirty="0"/>
                    </a:p>
                  </a:txBody>
                  <a:tcPr/>
                </a:tc>
              </a:tr>
              <a:tr h="342240">
                <a:tc>
                  <a:txBody>
                    <a:bodyPr/>
                    <a:lstStyle/>
                    <a:p>
                      <a:r>
                        <a:rPr lang="hr-HR" dirty="0" smtClean="0"/>
                        <a:t>Zaključavanje odabira obrazovnih programa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8.7. 2014.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Krajnji rok za zaprimanje potpisanih prijavnica (učenici donose </a:t>
                      </a:r>
                    </a:p>
                    <a:p>
                      <a:pPr rtl="0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Razrednicima)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10.7.2014.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Objava konačnih ljestvica poretka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11.7.2014.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Dostava dokumenata koji su uvjet za upis u određeni program </a:t>
                      </a:r>
                    </a:p>
                    <a:p>
                      <a:pPr rtl="0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obrazovanja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 –18. 7. 2014.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Objava slobodnih mjesta za jesenski rok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23. 7. 2014.</a:t>
                      </a:r>
                      <a:endParaRPr lang="hr-H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vi-VN" sz="2400" b="1" dirty="0" smtClean="0"/>
              <a:t>Zajednički element</a:t>
            </a:r>
            <a:r>
              <a:rPr lang="hr-HR" sz="2400" b="1" dirty="0" smtClean="0"/>
              <a:t>i</a:t>
            </a:r>
            <a:r>
              <a:rPr lang="vi-VN" sz="2400" b="1" dirty="0" smtClean="0"/>
              <a:t> </a:t>
            </a:r>
            <a:r>
              <a:rPr lang="vi-VN" sz="2400" dirty="0" smtClean="0"/>
              <a:t>za upis u gimnazijske programe i strukovne programe u trajanju</a:t>
            </a:r>
            <a:r>
              <a:rPr lang="hr-HR" sz="2400" dirty="0" smtClean="0"/>
              <a:t> </a:t>
            </a:r>
            <a:r>
              <a:rPr lang="vi-VN" sz="2400" dirty="0" smtClean="0"/>
              <a:t>od najmanje četiri godine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</a:t>
            </a:r>
            <a:r>
              <a:rPr lang="vi-VN" dirty="0" smtClean="0"/>
              <a:t>ri nastavn</a:t>
            </a:r>
            <a:r>
              <a:rPr lang="hr-HR" dirty="0" smtClean="0"/>
              <a:t>a</a:t>
            </a:r>
            <a:r>
              <a:rPr lang="vi-VN" dirty="0" smtClean="0"/>
              <a:t> </a:t>
            </a:r>
            <a:r>
              <a:rPr lang="vi-VN" dirty="0"/>
              <a:t>predmeta važn</a:t>
            </a:r>
            <a:r>
              <a:rPr lang="hr-HR" dirty="0"/>
              <a:t>a</a:t>
            </a:r>
            <a:r>
              <a:rPr lang="vi-VN" dirty="0"/>
              <a:t> za nastavak obrazovanja u pojedinim obrazovnim programima </a:t>
            </a:r>
            <a:endParaRPr lang="hr-HR" dirty="0" smtClean="0"/>
          </a:p>
          <a:p>
            <a:endParaRPr lang="hr-HR" dirty="0" smtClean="0"/>
          </a:p>
          <a:p>
            <a:r>
              <a:rPr lang="vi-VN" dirty="0" smtClean="0"/>
              <a:t>od </a:t>
            </a:r>
            <a:r>
              <a:rPr lang="vi-VN" dirty="0"/>
              <a:t>kojih su dva propisana Popisom predmeta posebno važnih za upis</a:t>
            </a:r>
            <a:r>
              <a:rPr lang="hr-HR" dirty="0"/>
              <a:t> </a:t>
            </a:r>
            <a:r>
              <a:rPr lang="vi-VN" dirty="0"/>
              <a:t>koji je priložen Odluci</a:t>
            </a:r>
            <a:r>
              <a:rPr lang="hr-HR" dirty="0"/>
              <a:t> </a:t>
            </a:r>
            <a:r>
              <a:rPr lang="vi-VN" dirty="0"/>
              <a:t>o elementima i kriterijima</a:t>
            </a:r>
            <a:r>
              <a:rPr lang="hr-HR" dirty="0"/>
              <a:t> </a:t>
            </a:r>
            <a:r>
              <a:rPr lang="vi-VN" dirty="0"/>
              <a:t>za izbor kandidata za upis u I. razred srednje škole u školskoj godini 2014./2015</a:t>
            </a:r>
            <a:r>
              <a:rPr lang="vi-VN" dirty="0" smtClean="0"/>
              <a:t>.</a:t>
            </a:r>
            <a:endParaRPr lang="hr-HR" dirty="0" smtClean="0"/>
          </a:p>
          <a:p>
            <a:endParaRPr lang="vi-VN" dirty="0"/>
          </a:p>
          <a:p>
            <a:r>
              <a:rPr lang="vi-VN" dirty="0" smtClean="0"/>
              <a:t> </a:t>
            </a:r>
            <a:r>
              <a:rPr lang="hr-HR" dirty="0" smtClean="0"/>
              <a:t>J</a:t>
            </a:r>
            <a:r>
              <a:rPr lang="vi-VN" dirty="0" smtClean="0"/>
              <a:t>edan samostalno </a:t>
            </a:r>
            <a:r>
              <a:rPr lang="vi-VN" dirty="0"/>
              <a:t>određuje </a:t>
            </a:r>
            <a:r>
              <a:rPr lang="hr-HR" dirty="0" smtClean="0"/>
              <a:t>svaka </a:t>
            </a:r>
            <a:r>
              <a:rPr lang="vi-VN" dirty="0" smtClean="0"/>
              <a:t>srednja </a:t>
            </a:r>
            <a:r>
              <a:rPr lang="vi-VN" dirty="0"/>
              <a:t>škola od obveznih nastavnih predmeta koji se uče u osnovnoj školi. </a:t>
            </a:r>
            <a:r>
              <a:rPr lang="hr-HR" dirty="0" smtClean="0"/>
              <a:t>(objavit će svaka škola na svojim mrežnim stranicama)</a:t>
            </a:r>
            <a:endParaRPr lang="vi-VN" dirty="0"/>
          </a:p>
          <a:p>
            <a:endParaRPr lang="hr-HR" dirty="0"/>
          </a:p>
        </p:txBody>
      </p:sp>
      <p:pic>
        <p:nvPicPr>
          <p:cNvPr id="4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517232"/>
            <a:ext cx="13239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229600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296144"/>
                <a:gridCol w="1224136"/>
                <a:gridCol w="1152128"/>
                <a:gridCol w="1008112"/>
                <a:gridCol w="1162472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Elementi vrednovanja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 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6. razred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7. razred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8. razred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Prosjek ocjena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Matematika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Hrvatski jezik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1. Strani jezik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Predmet značajan za upis (propisan)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Predmet značajan za upis (propisan)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Predmet značajan za upis (određuje škola)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683568" y="40466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Primjer bodovanja</a:t>
            </a:r>
            <a:endParaRPr lang="hr-HR" sz="2800" dirty="0"/>
          </a:p>
        </p:txBody>
      </p:sp>
      <p:pic>
        <p:nvPicPr>
          <p:cNvPr id="5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3239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hr-HR" sz="2700" b="1" dirty="0" smtClean="0"/>
              <a:t>Zajednički element za upis u strukovne programe </a:t>
            </a:r>
            <a:r>
              <a:rPr lang="hr-HR" sz="2700" dirty="0" smtClean="0"/>
              <a:t>u trajanju od najmanje tri godine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uključuje </a:t>
            </a:r>
            <a:r>
              <a:rPr lang="hr-HR" dirty="0"/>
              <a:t>prosjeke svih zaključnih ocjena svih nastavnih predmeta na </a:t>
            </a:r>
            <a:r>
              <a:rPr lang="hr-HR" dirty="0" smtClean="0"/>
              <a:t>dvije decimale </a:t>
            </a:r>
            <a:r>
              <a:rPr lang="hr-HR" dirty="0"/>
              <a:t>u posljednja četiri </a:t>
            </a:r>
            <a:r>
              <a:rPr lang="hr-HR" dirty="0" smtClean="0"/>
              <a:t>razreda </a:t>
            </a:r>
            <a:r>
              <a:rPr lang="hr-HR" dirty="0"/>
              <a:t>osnovnog obrazovanja </a:t>
            </a:r>
            <a:r>
              <a:rPr lang="hr-HR" dirty="0" smtClean="0"/>
              <a:t>te</a:t>
            </a:r>
          </a:p>
          <a:p>
            <a:endParaRPr lang="hr-HR" dirty="0"/>
          </a:p>
          <a:p>
            <a:r>
              <a:rPr lang="hr-HR" dirty="0"/>
              <a:t>zaključne ocjene u </a:t>
            </a:r>
            <a:r>
              <a:rPr lang="hr-HR" dirty="0" smtClean="0"/>
              <a:t>posljednja dva razreda </a:t>
            </a:r>
            <a:r>
              <a:rPr lang="hr-HR" dirty="0"/>
              <a:t>osnovnog obrazovanja iz nastavnih predmeta Hrvatski jezik, Matematika i prvi strani jezik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                  </a:t>
            </a:r>
            <a:endParaRPr lang="hr-HR" dirty="0"/>
          </a:p>
          <a:p>
            <a:r>
              <a:rPr lang="hr-HR" dirty="0" smtClean="0"/>
              <a:t>moguće </a:t>
            </a:r>
            <a:r>
              <a:rPr lang="hr-HR" dirty="0"/>
              <a:t>je steći najviše 50 bodova.</a:t>
            </a:r>
          </a:p>
          <a:p>
            <a:endParaRPr lang="hr-HR" dirty="0"/>
          </a:p>
        </p:txBody>
      </p:sp>
      <p:pic>
        <p:nvPicPr>
          <p:cNvPr id="4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445224"/>
            <a:ext cx="13239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296144"/>
                <a:gridCol w="1224136"/>
                <a:gridCol w="1152128"/>
                <a:gridCol w="1008112"/>
                <a:gridCol w="1162472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Elementi vrednovanja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 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6. razred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7. razred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8. razred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Prosjek ocjena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Matematika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Hrvatski jezik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1. Strani jezik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683568" y="40466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Primjer bodovanja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Posebni elementi vrednovanja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čini </a:t>
            </a:r>
            <a:r>
              <a:rPr lang="hr-HR" dirty="0"/>
              <a:t>uspjeh kandidata koji su ostvarili u </a:t>
            </a:r>
            <a:r>
              <a:rPr lang="hr-HR" dirty="0" smtClean="0"/>
              <a:t>otežanim uvjetima obrazovanja. Kandidatima </a:t>
            </a:r>
            <a:r>
              <a:rPr lang="hr-HR" dirty="0"/>
              <a:t>će se priznati </a:t>
            </a:r>
            <a:r>
              <a:rPr lang="hr-HR" dirty="0" smtClean="0"/>
              <a:t>ostvarivanje </a:t>
            </a:r>
            <a:r>
              <a:rPr lang="hr-HR" dirty="0"/>
              <a:t>isključivo jednoga (najpovoljnijega) od sljedećih </a:t>
            </a:r>
            <a:r>
              <a:rPr lang="hr-HR" dirty="0" smtClean="0"/>
              <a:t>prava</a:t>
            </a:r>
            <a:r>
              <a:rPr lang="hr-HR" dirty="0"/>
              <a:t>:</a:t>
            </a:r>
          </a:p>
          <a:p>
            <a:r>
              <a:rPr lang="hr-HR" dirty="0" smtClean="0"/>
              <a:t>kandidat s teškoćama u razvoju </a:t>
            </a:r>
          </a:p>
          <a:p>
            <a:r>
              <a:rPr lang="hr-HR" dirty="0" smtClean="0"/>
              <a:t>kandidat sa zdravstvenim teškoćama </a:t>
            </a:r>
          </a:p>
          <a:p>
            <a:r>
              <a:rPr lang="hr-HR" dirty="0" smtClean="0"/>
              <a:t>Kandidat koji živi uz jednoga i/ili oba roditelj a s dugotrajnom teškom bolesti</a:t>
            </a:r>
          </a:p>
          <a:p>
            <a:r>
              <a:rPr lang="hr-HR" dirty="0" smtClean="0"/>
              <a:t>kandidat  koji živi uz dugotrajno nezaposlena oba roditelja</a:t>
            </a:r>
          </a:p>
          <a:p>
            <a:endParaRPr lang="hr-HR" dirty="0"/>
          </a:p>
        </p:txBody>
      </p:sp>
      <p:pic>
        <p:nvPicPr>
          <p:cNvPr id="4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517232"/>
            <a:ext cx="132397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392</TotalTime>
  <Words>1875</Words>
  <Application>Microsoft Office PowerPoint</Application>
  <PresentationFormat>Prikaz na zaslonu (4:3)</PresentationFormat>
  <Paragraphs>255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41</vt:i4>
      </vt:variant>
    </vt:vector>
  </HeadingPairs>
  <TitlesOfParts>
    <vt:vector size="42" baseType="lpstr">
      <vt:lpstr>Izvorni</vt:lpstr>
      <vt:lpstr>Slajd 1</vt:lpstr>
      <vt:lpstr>Elementi i kriteriji vrednovanja za  upis u srednju školu </vt:lpstr>
      <vt:lpstr>   Što se boduje za upis u srednju školu?</vt:lpstr>
      <vt:lpstr>Zajednički elementi za upis u gimnazijske programe i strukovne programe u trajanju od najmanje četiri godine</vt:lpstr>
      <vt:lpstr>Zajednički elementi za upis u gimnazijske programe i strukovne programe u trajanju od najmanje četiri godine</vt:lpstr>
      <vt:lpstr>Slajd 6</vt:lpstr>
      <vt:lpstr>Zajednički element za upis u strukovne programe u trajanju od najmanje tri godine </vt:lpstr>
      <vt:lpstr>Slajd 8</vt:lpstr>
      <vt:lpstr>Posebni elementi vrednovanja</vt:lpstr>
      <vt:lpstr>Posebni elementi vrednovanja</vt:lpstr>
      <vt:lpstr> Kako se vrednuju rezultati učenja u otežanim uvjetima prethodnog obrazovanja?</vt:lpstr>
      <vt:lpstr> Kako se vrednuju rezultati učenja u otežanim uvjetima prethodnog obrazovanja?</vt:lpstr>
      <vt:lpstr>Za ostvarenje dodatnih bodova</vt:lpstr>
      <vt:lpstr>Za ostvarenje dodatnih bodova</vt:lpstr>
      <vt:lpstr>Za ostvarenje dodatnih bodova</vt:lpstr>
      <vt:lpstr>Dodatni element vrednovanja</vt:lpstr>
      <vt:lpstr>Primjer bodovanja za opću gimnaziju</vt:lpstr>
      <vt:lpstr>Zdravstveni zahtjevi</vt:lpstr>
      <vt:lpstr>Liječnička potvrda potrebna:</vt:lpstr>
      <vt:lpstr>Primjer bodovanja za trogodišnje škole</vt:lpstr>
      <vt:lpstr>Slajd 21</vt:lpstr>
      <vt:lpstr>   Prva prijava na www.upisi.hr</vt:lpstr>
      <vt:lpstr>Ako kandidat izgubi PIN</vt:lpstr>
      <vt:lpstr>Ako izgubi korisničku oznaku ili lozinku</vt:lpstr>
      <vt:lpstr>               Provjera unesenih ocjena i ostalih podataka kandidata u sustavu</vt:lpstr>
      <vt:lpstr>Prijava obrazovnih programa</vt:lpstr>
      <vt:lpstr>Važno!</vt:lpstr>
      <vt:lpstr>   Kontinuirano praćenje bodovnoga stanja</vt:lpstr>
      <vt:lpstr>Slajd 29</vt:lpstr>
      <vt:lpstr>Ljestvice poretka</vt:lpstr>
      <vt:lpstr>Podnošenje prigovora</vt:lpstr>
      <vt:lpstr>Podnošenje prigovora</vt:lpstr>
      <vt:lpstr>Podnošenje prigovora</vt:lpstr>
      <vt:lpstr>   Zaključavanje liste prioriteta, potpisivanje prijavnica, objava konačnih ljestvica poretka</vt:lpstr>
      <vt:lpstr>Slajd 35</vt:lpstr>
      <vt:lpstr>Slajd 36</vt:lpstr>
      <vt:lpstr>Slajd 37</vt:lpstr>
      <vt:lpstr>Slajd 38</vt:lpstr>
      <vt:lpstr>Slajd 39</vt:lpstr>
      <vt:lpstr>Jesenski upisni rok</vt:lpstr>
      <vt:lpstr>   Kalendar –datumi koje je važno zapamtiti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Alma</dc:creator>
  <cp:lastModifiedBy>Alma</cp:lastModifiedBy>
  <cp:revision>53</cp:revision>
  <dcterms:created xsi:type="dcterms:W3CDTF">2014-05-30T06:56:50Z</dcterms:created>
  <dcterms:modified xsi:type="dcterms:W3CDTF">2014-06-03T09:13:33Z</dcterms:modified>
</cp:coreProperties>
</file>