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2B124D-F6F9-20D9-531C-39EAFDF2251F}" v="939" dt="2022-12-17T19:24:54.932"/>
    <p1510:client id="{3F6988CE-C563-4F75-B2BD-EE9AD858B2F3}" v="766" dt="2022-12-14T17:08:51.109"/>
    <p1510:client id="{42AF8320-BAEC-5F15-6BA6-A66D4679B46E}" v="3" dt="2023-01-17T21:19:12.463"/>
    <p1510:client id="{665842D0-BC65-35C2-73AE-FFFF81F0895A}" v="6" dt="2023-01-17T20:20:47.775"/>
    <p1510:client id="{B0AB40A6-484D-5CD0-7531-170122A7A0B8}" v="68" dt="2023-01-07T18:56:02.256"/>
    <p1510:client id="{CEBE478D-D4E2-4BD9-AD5B-FC5DECB987FD}" v="11" dt="2022-12-15T08:26:35.616"/>
    <p1510:client id="{D6F2F8BC-CD8E-8C07-8125-D56D36520C66}" v="125" dt="2023-01-07T19:24:34.591"/>
    <p1510:client id="{ECC8218C-29B2-90A2-A025-FE9D1C27E8EE}" v="8" dt="2023-01-17T19:45:43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t korisnik" userId="S::urn:spo:anon#3d450a2260a5b8dc4f76a5ac5965a184b6f434263330624378ed6f8b97c910b1::" providerId="AD" clId="Web-{42AF8320-BAEC-5F15-6BA6-A66D4679B46E}"/>
    <pc:docChg chg="modSld">
      <pc:chgData name="Gost korisnik" userId="S::urn:spo:anon#3d450a2260a5b8dc4f76a5ac5965a184b6f434263330624378ed6f8b97c910b1::" providerId="AD" clId="Web-{42AF8320-BAEC-5F15-6BA6-A66D4679B46E}" dt="2023-01-17T21:19:08.213" v="1" actId="20577"/>
      <pc:docMkLst>
        <pc:docMk/>
      </pc:docMkLst>
      <pc:sldChg chg="modSp">
        <pc:chgData name="Gost korisnik" userId="S::urn:spo:anon#3d450a2260a5b8dc4f76a5ac5965a184b6f434263330624378ed6f8b97c910b1::" providerId="AD" clId="Web-{42AF8320-BAEC-5F15-6BA6-A66D4679B46E}" dt="2023-01-17T21:19:08.213" v="1" actId="20577"/>
        <pc:sldMkLst>
          <pc:docMk/>
          <pc:sldMk cId="109857222" sldId="256"/>
        </pc:sldMkLst>
        <pc:spChg chg="mod">
          <ac:chgData name="Gost korisnik" userId="S::urn:spo:anon#3d450a2260a5b8dc4f76a5ac5965a184b6f434263330624378ed6f8b97c910b1::" providerId="AD" clId="Web-{42AF8320-BAEC-5F15-6BA6-A66D4679B46E}" dt="2023-01-17T21:19:08.213" v="1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Gost korisnik" userId="S::urn:spo:anon#3d450a2260a5b8dc4f76a5ac5965a184b6f434263330624378ed6f8b97c910b1::" providerId="AD" clId="Web-{665842D0-BC65-35C2-73AE-FFFF81F0895A}"/>
    <pc:docChg chg="modSld">
      <pc:chgData name="Gost korisnik" userId="S::urn:spo:anon#3d450a2260a5b8dc4f76a5ac5965a184b6f434263330624378ed6f8b97c910b1::" providerId="AD" clId="Web-{665842D0-BC65-35C2-73AE-FFFF81F0895A}" dt="2023-01-17T20:20:47.775" v="5" actId="20577"/>
      <pc:docMkLst>
        <pc:docMk/>
      </pc:docMkLst>
      <pc:sldChg chg="modSp">
        <pc:chgData name="Gost korisnik" userId="S::urn:spo:anon#3d450a2260a5b8dc4f76a5ac5965a184b6f434263330624378ed6f8b97c910b1::" providerId="AD" clId="Web-{665842D0-BC65-35C2-73AE-FFFF81F0895A}" dt="2023-01-17T20:20:47.775" v="5" actId="20577"/>
        <pc:sldMkLst>
          <pc:docMk/>
          <pc:sldMk cId="109857222" sldId="256"/>
        </pc:sldMkLst>
        <pc:spChg chg="mod">
          <ac:chgData name="Gost korisnik" userId="S::urn:spo:anon#3d450a2260a5b8dc4f76a5ac5965a184b6f434263330624378ed6f8b97c910b1::" providerId="AD" clId="Web-{665842D0-BC65-35C2-73AE-FFFF81F0895A}" dt="2023-01-17T20:20:47.775" v="5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2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2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0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53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4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9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2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outdoor, nature, hill&#10;&#10;Description automatically generated">
            <a:extLst>
              <a:ext uri="{FF2B5EF4-FFF2-40B4-BE49-F238E27FC236}">
                <a16:creationId xmlns:a16="http://schemas.microsoft.com/office/drawing/2014/main" id="{1B22912F-6BA9-D085-C200-0341CEB230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939" b="11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 Light"/>
              </a:rPr>
              <a:t>Città di </a:t>
            </a:r>
            <a:r>
              <a:rPr lang="en-US" dirty="0" err="1">
                <a:solidFill>
                  <a:srgbClr val="FFFFFF"/>
                </a:solidFill>
                <a:cs typeface="Calibri Light"/>
              </a:rPr>
              <a:t>Imotski</a:t>
            </a:r>
            <a:endParaRPr lang="en-US" dirty="0" err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Ana Marija Lončar, Petra Erceg e Ana </a:t>
            </a:r>
            <a:r>
              <a:rPr lang="en-US" err="1">
                <a:solidFill>
                  <a:srgbClr val="FFFFFF"/>
                </a:solidFill>
              </a:rPr>
              <a:t>Ćapin</a:t>
            </a:r>
            <a:endParaRPr lang="en-US" err="1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ree, outdoor, colorful&#10;&#10;Description automatically generated">
            <a:extLst>
              <a:ext uri="{FF2B5EF4-FFF2-40B4-BE49-F238E27FC236}">
                <a16:creationId xmlns:a16="http://schemas.microsoft.com/office/drawing/2014/main" id="{453956E0-2108-AAD0-F223-390F878DD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D5C23-956E-71F6-8931-6E3597038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ln w="15875">
                  <a:solidFill>
                    <a:srgbClr val="FFFFFF"/>
                  </a:solidFill>
                </a:ln>
              </a:rPr>
              <a:t>Topana</a:t>
            </a:r>
          </a:p>
        </p:txBody>
      </p:sp>
      <p:sp>
        <p:nvSpPr>
          <p:cNvPr id="51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ontent Placeholder 7">
            <a:extLst>
              <a:ext uri="{FF2B5EF4-FFF2-40B4-BE49-F238E27FC236}">
                <a16:creationId xmlns:a16="http://schemas.microsoft.com/office/drawing/2014/main" id="{5EC40E78-99BE-AED2-A829-A8B05519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/>
              <a:t>Topana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trova</a:t>
            </a:r>
            <a:r>
              <a:rPr lang="en-US" sz="2000"/>
              <a:t> sopra il </a:t>
            </a:r>
            <a:r>
              <a:rPr lang="en-US" sz="2000" err="1"/>
              <a:t>lago</a:t>
            </a:r>
            <a:r>
              <a:rPr lang="en-US" sz="2000"/>
              <a:t> Blu</a:t>
            </a:r>
            <a:endParaRPr lang="en-US" sz="2000">
              <a:cs typeface="Calibri"/>
            </a:endParaRPr>
          </a:p>
          <a:p>
            <a:r>
              <a:rPr lang="en-US" sz="2000"/>
              <a:t>Nella </a:t>
            </a:r>
            <a:r>
              <a:rPr lang="en-US" sz="2000" err="1"/>
              <a:t>fortezza</a:t>
            </a:r>
            <a:r>
              <a:rPr lang="en-US" sz="2000"/>
              <a:t> </a:t>
            </a:r>
            <a:r>
              <a:rPr lang="en-US" sz="2000" err="1"/>
              <a:t>c'è</a:t>
            </a:r>
            <a:r>
              <a:rPr lang="en-US" sz="2000"/>
              <a:t> la chiesa </a:t>
            </a:r>
            <a:r>
              <a:rPr lang="en-US" sz="2000" err="1"/>
              <a:t>che</a:t>
            </a:r>
            <a:r>
              <a:rPr lang="en-US" sz="2000"/>
              <a:t> </a:t>
            </a:r>
            <a:r>
              <a:rPr lang="en-US" sz="2000" err="1"/>
              <a:t>si</a:t>
            </a:r>
            <a:r>
              <a:rPr lang="en-US" sz="2000"/>
              <a:t> </a:t>
            </a:r>
            <a:r>
              <a:rPr lang="en-US" sz="2000" err="1"/>
              <a:t>chiama</a:t>
            </a:r>
            <a:r>
              <a:rPr lang="en-US" sz="2000"/>
              <a:t> Madonna </a:t>
            </a:r>
            <a:r>
              <a:rPr lang="en-US" sz="2000" err="1"/>
              <a:t>degli</a:t>
            </a:r>
            <a:r>
              <a:rPr lang="en-US" sz="2000"/>
              <a:t> Angeli</a:t>
            </a:r>
            <a:endParaRPr lang="en-US" sz="2000">
              <a:cs typeface="Calibri"/>
            </a:endParaRPr>
          </a:p>
          <a:p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questo</a:t>
            </a:r>
            <a:r>
              <a:rPr lang="en-US" sz="2000"/>
              <a:t> </a:t>
            </a:r>
            <a:r>
              <a:rPr lang="en-US" sz="2000" err="1"/>
              <a:t>edificio</a:t>
            </a:r>
            <a:r>
              <a:rPr lang="en-US" sz="2000"/>
              <a:t> "</a:t>
            </a:r>
            <a:r>
              <a:rPr lang="en-US" sz="2000" err="1"/>
              <a:t>Topana</a:t>
            </a:r>
            <a:r>
              <a:rPr lang="en-US" sz="2000"/>
              <a:t>" </a:t>
            </a:r>
            <a:r>
              <a:rPr lang="en-US" sz="2000" err="1"/>
              <a:t>i</a:t>
            </a:r>
            <a:r>
              <a:rPr lang="en-US" sz="2000"/>
              <a:t> </a:t>
            </a:r>
            <a:r>
              <a:rPr lang="en-US" sz="2000" err="1"/>
              <a:t>Croati</a:t>
            </a:r>
            <a:r>
              <a:rPr lang="en-US" sz="2000"/>
              <a:t> </a:t>
            </a:r>
            <a:r>
              <a:rPr lang="en-US" sz="2000" err="1"/>
              <a:t>hanno</a:t>
            </a:r>
            <a:r>
              <a:rPr lang="en-US" sz="2000"/>
              <a:t> </a:t>
            </a:r>
            <a:r>
              <a:rPr lang="en-US" sz="2000" err="1"/>
              <a:t>combattuto</a:t>
            </a:r>
            <a:r>
              <a:rPr lang="en-US" sz="2000"/>
              <a:t> </a:t>
            </a:r>
            <a:r>
              <a:rPr lang="en-US" sz="2000" err="1"/>
              <a:t>contro</a:t>
            </a:r>
            <a:r>
              <a:rPr lang="en-US" sz="2000"/>
              <a:t> </a:t>
            </a:r>
            <a:r>
              <a:rPr lang="en-US" sz="2000" err="1"/>
              <a:t>i</a:t>
            </a:r>
            <a:r>
              <a:rPr lang="en-US" sz="2000"/>
              <a:t> Turchi</a:t>
            </a:r>
            <a:endParaRPr lang="en-US" sz="20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249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1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6" descr="A picture containing sky, outdoor, nature, valley&#10;&#10;Description automatically generated">
            <a:extLst>
              <a:ext uri="{FF2B5EF4-FFF2-40B4-BE49-F238E27FC236}">
                <a16:creationId xmlns:a16="http://schemas.microsoft.com/office/drawing/2014/main" id="{BCB5F02A-E499-1EB3-DB5E-A456B7F4A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311" y="2805989"/>
            <a:ext cx="5720676" cy="3388400"/>
          </a:xfrm>
        </p:spPr>
      </p:pic>
      <p:pic>
        <p:nvPicPr>
          <p:cNvPr id="17" name="Picture 17" descr="A picture containing rock, nature, outdoor, mountain&#10;&#10;Description automatically generated">
            <a:extLst>
              <a:ext uri="{FF2B5EF4-FFF2-40B4-BE49-F238E27FC236}">
                <a16:creationId xmlns:a16="http://schemas.microsoft.com/office/drawing/2014/main" id="{AEAF0706-1AE3-4D19-0C5C-88DE7998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235" y="2817702"/>
            <a:ext cx="4097338" cy="3398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19BBB-E83D-3284-6047-CF730A8C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36"/>
            <a:ext cx="10515600" cy="1670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cs typeface="Calibri Light"/>
              </a:rPr>
              <a:t>I </a:t>
            </a:r>
            <a:r>
              <a:rPr lang="en-US" b="1" err="1">
                <a:cs typeface="Calibri Light"/>
              </a:rPr>
              <a:t>laghi</a:t>
            </a:r>
            <a:r>
              <a:rPr lang="en-US" b="1">
                <a:cs typeface="Calibri Light"/>
              </a:rPr>
              <a:t> Blu e Rosso</a:t>
            </a:r>
            <a:endParaRPr lang="en-US" b="1" kern="1200">
              <a:latin typeface="+mj-lt"/>
              <a:cs typeface="Calibri Ligh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DAAB07-5766-68E6-8F7F-A23305DF05AC}"/>
              </a:ext>
            </a:extLst>
          </p:cNvPr>
          <p:cNvSpPr txBox="1"/>
          <p:nvPr/>
        </p:nvSpPr>
        <p:spPr>
          <a:xfrm>
            <a:off x="842587" y="1255208"/>
            <a:ext cx="1014898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lago</a:t>
            </a:r>
            <a:r>
              <a:rPr lang="en-US">
                <a:cs typeface="Calibri"/>
              </a:rPr>
              <a:t> Blu ha il </a:t>
            </a:r>
            <a:r>
              <a:rPr lang="en-US" err="1">
                <a:cs typeface="Calibri"/>
              </a:rPr>
              <a:t>sentiero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 conduce </a:t>
            </a:r>
            <a:r>
              <a:rPr lang="en-US" err="1">
                <a:cs typeface="Calibri"/>
              </a:rPr>
              <a:t>fino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all'acqua</a:t>
            </a:r>
            <a:r>
              <a:rPr lang="en-US">
                <a:cs typeface="Calibri"/>
              </a:rPr>
              <a:t> dove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contadini</a:t>
            </a:r>
            <a:r>
              <a:rPr lang="en-US">
                <a:cs typeface="Calibri"/>
              </a:rPr>
              <a:t> e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turisti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bagnano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ogni</a:t>
            </a:r>
            <a:r>
              <a:rPr lang="en-US">
                <a:cs typeface="Calibri"/>
              </a:rPr>
              <a:t> estate. Durante </a:t>
            </a:r>
            <a:r>
              <a:rPr lang="en-US" err="1">
                <a:cs typeface="Calibri"/>
              </a:rPr>
              <a:t>l'anno</a:t>
            </a:r>
            <a:r>
              <a:rPr lang="en-US">
                <a:cs typeface="Calibri"/>
              </a:rPr>
              <a:t> il </a:t>
            </a:r>
            <a:r>
              <a:rPr lang="en-US" err="1">
                <a:cs typeface="Calibri"/>
              </a:rPr>
              <a:t>lago</a:t>
            </a:r>
            <a:r>
              <a:rPr lang="en-US">
                <a:cs typeface="Calibri"/>
              </a:rPr>
              <a:t> Blu </a:t>
            </a:r>
            <a:r>
              <a:rPr lang="en-US" err="1">
                <a:cs typeface="Calibri"/>
              </a:rPr>
              <a:t>può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restare</a:t>
            </a:r>
            <a:r>
              <a:rPr lang="en-US">
                <a:cs typeface="Calibri"/>
              </a:rPr>
              <a:t> senza </a:t>
            </a:r>
            <a:r>
              <a:rPr lang="en-US" err="1">
                <a:cs typeface="Calibri"/>
              </a:rPr>
              <a:t>l'acqua</a:t>
            </a:r>
            <a:r>
              <a:rPr lang="en-US"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 Secondo </a:t>
            </a:r>
            <a:r>
              <a:rPr lang="en-US" err="1">
                <a:cs typeface="Calibri"/>
              </a:rPr>
              <a:t>alcuni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dati</a:t>
            </a:r>
            <a:r>
              <a:rPr lang="en-US">
                <a:cs typeface="Calibri"/>
              </a:rPr>
              <a:t>, il </a:t>
            </a:r>
            <a:r>
              <a:rPr lang="en-US" err="1">
                <a:cs typeface="Calibri"/>
              </a:rPr>
              <a:t>lago</a:t>
            </a:r>
            <a:r>
              <a:rPr lang="en-US">
                <a:cs typeface="Calibri"/>
              </a:rPr>
              <a:t> Rosso è il </a:t>
            </a:r>
            <a:r>
              <a:rPr lang="en-US" err="1">
                <a:cs typeface="Calibri"/>
              </a:rPr>
              <a:t>lago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più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profondo</a:t>
            </a:r>
            <a:r>
              <a:rPr lang="en-US">
                <a:cs typeface="Calibri"/>
              </a:rPr>
              <a:t> in Europa. In </a:t>
            </a:r>
            <a:r>
              <a:rPr lang="en-US" err="1">
                <a:cs typeface="Calibri"/>
              </a:rPr>
              <a:t>questo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lago</a:t>
            </a:r>
            <a:r>
              <a:rPr lang="en-US">
                <a:cs typeface="Calibri"/>
              </a:rPr>
              <a:t> non </a:t>
            </a:r>
            <a:r>
              <a:rPr lang="en-US" err="1">
                <a:cs typeface="Calibri"/>
              </a:rPr>
              <a:t>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può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lanciare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pietra</a:t>
            </a:r>
            <a:r>
              <a:rPr lang="en-US">
                <a:cs typeface="Calibri"/>
              </a:rPr>
              <a:t> e non </a:t>
            </a:r>
            <a:r>
              <a:rPr lang="en-US" err="1">
                <a:cs typeface="Calibri"/>
              </a:rPr>
              <a:t>si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può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scendere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nuotare</a:t>
            </a:r>
            <a:r>
              <a:rPr lang="en-US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6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59A3DB9-EE7D-4798-881E-074BF0311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353A7B-B248-4CE7-83DC-BBAAC9B40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4FB963F3-7F21-DA15-4521-C882BC993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3768" r="5521" b="1"/>
          <a:stretch/>
        </p:blipFill>
        <p:spPr>
          <a:xfrm>
            <a:off x="-600994" y="-182441"/>
            <a:ext cx="1219807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3EC557-9C2C-E8FC-7375-A4EA16A9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33" y="562661"/>
            <a:ext cx="9783966" cy="2253246"/>
          </a:xfrm>
        </p:spPr>
        <p:txBody>
          <a:bodyPr anchor="b">
            <a:normAutofit/>
          </a:bodyPr>
          <a:lstStyle/>
          <a:p>
            <a:r>
              <a:rPr lang="en-US" sz="4800" b="1" err="1">
                <a:solidFill>
                  <a:schemeClr val="bg1"/>
                </a:solidFill>
                <a:cs typeface="Calibri Light"/>
              </a:rPr>
              <a:t>Gospin</a:t>
            </a:r>
            <a:r>
              <a:rPr lang="en-US" sz="4800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4800" b="1" err="1">
                <a:solidFill>
                  <a:schemeClr val="bg1"/>
                </a:solidFill>
                <a:cs typeface="Calibri Light"/>
              </a:rPr>
              <a:t>dolac</a:t>
            </a:r>
            <a:endParaRPr lang="en-US" sz="4800" b="1" err="1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C966D94-1B7E-4ACD-9EB6-7214DDFD6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2029937"/>
            <a:ext cx="346062" cy="765249"/>
            <a:chOff x="68916" y="2029937"/>
            <a:chExt cx="346062" cy="765249"/>
          </a:xfrm>
        </p:grpSpPr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87F7B32-D818-4742-B106-B86934089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6AE6060E-1814-4F25-9FE2-90409865C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2">
              <a:extLst>
                <a:ext uri="{FF2B5EF4-FFF2-40B4-BE49-F238E27FC236}">
                  <a16:creationId xmlns:a16="http://schemas.microsoft.com/office/drawing/2014/main" id="{4A5D8FDF-F46F-41F3-83D8-89A83E158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50B0099B-6A05-458D-8D65-EF293FF2A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47763543-B023-430A-B60F-F3A8540BB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144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4D65B6E4-7D36-4D15-8EB9-F67A34AB9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FC0A8A81-3BB1-469A-B8AF-0A57C966A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2">
              <a:extLst>
                <a:ext uri="{FF2B5EF4-FFF2-40B4-BE49-F238E27FC236}">
                  <a16:creationId xmlns:a16="http://schemas.microsoft.com/office/drawing/2014/main" id="{E8BE9977-545A-4F44-A213-96ADBF776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B887E2B7-810C-476E-94EF-CDABCBF27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6236C21A-EA15-4316-A685-3BE68CADD2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1030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58D44858-6372-4B9F-B3B2-312447F0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029937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753327C4-C04D-4967-98EE-B4C55355F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206442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5131B34-7695-4EF8-99BB-A8E1FD507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382948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B5AF9EA1-7B5A-46D7-B2F5-EE87B3E4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559453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45C15713-468D-4345-AE27-F415F4A11B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16" y="2735959"/>
              <a:ext cx="61834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1F12EE2-E42B-4EC0-82D3-A65F7CCD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3283022"/>
            <a:ext cx="12182856" cy="3574975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1564-5D15-A7FB-2C1A-89A09A9BD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09" y="3575407"/>
            <a:ext cx="9778189" cy="26015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err="1">
                <a:solidFill>
                  <a:schemeClr val="bg1"/>
                </a:solidFill>
                <a:cs typeface="Calibri"/>
              </a:rPr>
              <a:t>Gospin</a:t>
            </a:r>
            <a:r>
              <a:rPr lang="en-US" sz="2000">
                <a:solidFill>
                  <a:schemeClr val="bg1"/>
                </a:solidFill>
                <a:cs typeface="Calibri"/>
              </a:rPr>
              <a:t> 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dolac</a:t>
            </a:r>
            <a:r>
              <a:rPr lang="en-US" sz="2000">
                <a:solidFill>
                  <a:schemeClr val="bg1"/>
                </a:solidFill>
                <a:cs typeface="Calibri"/>
              </a:rPr>
              <a:t> è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stato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costruito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nel</a:t>
            </a:r>
            <a:r>
              <a:rPr lang="en-US" sz="2000">
                <a:solidFill>
                  <a:schemeClr val="bg1"/>
                </a:solidFill>
                <a:cs typeface="Calibri"/>
              </a:rPr>
              <a:t> 1989</a:t>
            </a:r>
          </a:p>
          <a:p>
            <a:r>
              <a:rPr lang="en-US" sz="2000" err="1">
                <a:solidFill>
                  <a:schemeClr val="bg1"/>
                </a:solidFill>
                <a:cs typeface="Calibri"/>
              </a:rPr>
              <a:t>Questo</a:t>
            </a:r>
            <a:r>
              <a:rPr lang="en-US" sz="2000">
                <a:solidFill>
                  <a:schemeClr val="bg1"/>
                </a:solidFill>
                <a:cs typeface="Calibri"/>
              </a:rPr>
              <a:t> è lo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stadio</a:t>
            </a:r>
            <a:r>
              <a:rPr lang="en-US" sz="2000">
                <a:solidFill>
                  <a:schemeClr val="bg1"/>
                </a:solidFill>
                <a:cs typeface="Calibri"/>
              </a:rPr>
              <a:t> di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Imotski</a:t>
            </a:r>
            <a:r>
              <a:rPr lang="en-US" sz="2000">
                <a:solidFill>
                  <a:schemeClr val="bg1"/>
                </a:solidFill>
                <a:cs typeface="Calibri"/>
              </a:rPr>
              <a:t> dove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si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giocano</a:t>
            </a:r>
            <a:r>
              <a:rPr lang="en-US" sz="2000">
                <a:solidFill>
                  <a:schemeClr val="bg1"/>
                </a:solidFill>
                <a:cs typeface="Calibri"/>
              </a:rPr>
              <a:t> le partite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La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squdra</a:t>
            </a:r>
            <a:r>
              <a:rPr lang="en-US" sz="2000">
                <a:solidFill>
                  <a:schemeClr val="bg1"/>
                </a:solidFill>
                <a:cs typeface="Calibri"/>
              </a:rPr>
              <a:t> di calcio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si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chiama</a:t>
            </a:r>
            <a:r>
              <a:rPr lang="en-US" sz="2000">
                <a:solidFill>
                  <a:schemeClr val="bg1"/>
                </a:solidFill>
                <a:cs typeface="Calibri"/>
              </a:rPr>
              <a:t> NK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Imotski</a:t>
            </a:r>
            <a:r>
              <a:rPr lang="en-US" sz="2000">
                <a:solidFill>
                  <a:schemeClr val="bg1"/>
                </a:solidFill>
                <a:cs typeface="Calibri"/>
              </a:rPr>
              <a:t> '91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Sopra lo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stadio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si</a:t>
            </a:r>
            <a:r>
              <a:rPr lang="en-US" sz="2000">
                <a:solidFill>
                  <a:schemeClr val="bg1"/>
                </a:solidFill>
                <a:cs typeface="Calibri"/>
              </a:rPr>
              <a:t>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vede</a:t>
            </a:r>
            <a:r>
              <a:rPr lang="en-US" sz="2000">
                <a:solidFill>
                  <a:schemeClr val="bg1"/>
                </a:solidFill>
                <a:cs typeface="Calibri"/>
              </a:rPr>
              <a:t> la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fortezza</a:t>
            </a:r>
            <a:r>
              <a:rPr lang="en-US" sz="2000">
                <a:solidFill>
                  <a:schemeClr val="bg1"/>
                </a:solidFill>
                <a:cs typeface="Calibri"/>
              </a:rPr>
              <a:t> di </a:t>
            </a:r>
            <a:r>
              <a:rPr lang="en-US" sz="2000" err="1">
                <a:solidFill>
                  <a:schemeClr val="bg1"/>
                </a:solidFill>
                <a:cs typeface="Calibri"/>
              </a:rPr>
              <a:t>Topana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9580" y="6501384"/>
            <a:ext cx="10303059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0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outdoor, grass, building, mountain&#10;&#10;Description automatically generated">
            <a:extLst>
              <a:ext uri="{FF2B5EF4-FFF2-40B4-BE49-F238E27FC236}">
                <a16:creationId xmlns:a16="http://schemas.microsoft.com/office/drawing/2014/main" id="{B286638D-4C75-8E0A-DE15-134D762B2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7" r="1114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40FFB1-50CD-9510-17F2-7EFB6ADA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Perinuša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F4F9-2E86-0596-0C5D-2C1E2D67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err="1">
                <a:solidFill>
                  <a:schemeClr val="bg1"/>
                </a:solidFill>
                <a:cs typeface="Calibri"/>
              </a:rPr>
              <a:t>Perinuša</a:t>
            </a:r>
            <a:r>
              <a:rPr lang="en-US" sz="1800">
                <a:solidFill>
                  <a:schemeClr val="bg1"/>
                </a:solidFill>
                <a:cs typeface="Calibri"/>
              </a:rPr>
              <a:t> è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l'aerea</a:t>
            </a:r>
            <a:r>
              <a:rPr lang="en-US" sz="180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economica</a:t>
            </a:r>
            <a:r>
              <a:rPr lang="en-US" sz="1800">
                <a:solidFill>
                  <a:schemeClr val="bg1"/>
                </a:solidFill>
                <a:cs typeface="Calibri"/>
              </a:rPr>
              <a:t> del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mulino</a:t>
            </a:r>
            <a:r>
              <a:rPr lang="en-US" sz="1800">
                <a:solidFill>
                  <a:schemeClr val="bg1"/>
                </a:solidFill>
                <a:cs typeface="Calibri"/>
              </a:rPr>
              <a:t> 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che</a:t>
            </a:r>
            <a:r>
              <a:rPr lang="en-US" sz="180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consiste</a:t>
            </a:r>
            <a:r>
              <a:rPr lang="en-US" sz="1800">
                <a:solidFill>
                  <a:schemeClr val="bg1"/>
                </a:solidFill>
                <a:cs typeface="Calibri"/>
              </a:rPr>
              <a:t> di 13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mulini</a:t>
            </a:r>
            <a:endParaRPr lang="en-US" sz="1800">
              <a:solidFill>
                <a:schemeClr val="bg1"/>
              </a:solidFill>
              <a:cs typeface="Calibri"/>
            </a:endParaRPr>
          </a:p>
          <a:p>
            <a:r>
              <a:rPr lang="en-US" sz="1800">
                <a:solidFill>
                  <a:schemeClr val="bg1"/>
                </a:solidFill>
                <a:cs typeface="Calibri"/>
              </a:rPr>
              <a:t>È in 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proprietà</a:t>
            </a:r>
            <a:r>
              <a:rPr lang="en-US" sz="180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della</a:t>
            </a:r>
            <a:r>
              <a:rPr lang="en-US" sz="180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famiglia</a:t>
            </a:r>
            <a:r>
              <a:rPr lang="en-US" sz="1800">
                <a:solidFill>
                  <a:schemeClr val="bg1"/>
                </a:solidFill>
                <a:cs typeface="Calibri"/>
              </a:rPr>
              <a:t> Franceschi,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originaria</a:t>
            </a:r>
            <a:r>
              <a:rPr lang="en-US" sz="180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err="1">
                <a:solidFill>
                  <a:schemeClr val="bg1"/>
                </a:solidFill>
                <a:cs typeface="Calibri"/>
              </a:rPr>
              <a:t>dell'Italia</a:t>
            </a:r>
          </a:p>
        </p:txBody>
      </p:sp>
    </p:spTree>
    <p:extLst>
      <p:ext uri="{BB962C8B-B14F-4D97-AF65-F5344CB8AC3E}">
        <p14:creationId xmlns:p14="http://schemas.microsoft.com/office/powerpoint/2010/main" val="1375317325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4371B-B1D9-08D3-61E6-B7963384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en-US" sz="4000" b="1">
                <a:cs typeface="Calibri Light"/>
              </a:rPr>
              <a:t>Chiesa del santo Francesco</a:t>
            </a:r>
            <a:endParaRPr lang="en-US" sz="40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0131ADC-C0CE-4AE7-C7B3-1FCCCB2C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823F5-79DF-764A-E5B0-D4D41F3B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>
                <a:cs typeface="Calibri"/>
              </a:rPr>
              <a:t>La chiesa del santo Francesco è </a:t>
            </a:r>
            <a:r>
              <a:rPr lang="en-US" sz="2000" err="1">
                <a:cs typeface="Calibri"/>
              </a:rPr>
              <a:t>costruita</a:t>
            </a:r>
            <a:r>
              <a:rPr lang="en-US" sz="2000">
                <a:cs typeface="Calibri"/>
              </a:rPr>
              <a:t> a </a:t>
            </a:r>
            <a:r>
              <a:rPr lang="en-US" sz="2000" err="1">
                <a:cs typeface="Calibri"/>
              </a:rPr>
              <a:t>metà</a:t>
            </a:r>
            <a:r>
              <a:rPr lang="en-US" sz="2000">
                <a:cs typeface="Calibri"/>
              </a:rPr>
              <a:t> del 19° </a:t>
            </a:r>
            <a:r>
              <a:rPr lang="en-US" sz="2000" err="1">
                <a:cs typeface="Calibri"/>
              </a:rPr>
              <a:t>secolo</a:t>
            </a:r>
            <a:r>
              <a:rPr lang="en-US" sz="2000">
                <a:cs typeface="Calibri"/>
              </a:rPr>
              <a:t>, </a:t>
            </a:r>
            <a:r>
              <a:rPr lang="en-US" sz="2000" err="1">
                <a:cs typeface="Calibri"/>
              </a:rPr>
              <a:t>vicino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alla</a:t>
            </a:r>
            <a:r>
              <a:rPr lang="en-US" sz="2000">
                <a:cs typeface="Calibri"/>
              </a:rPr>
              <a:t> chiesa </a:t>
            </a:r>
            <a:r>
              <a:rPr lang="en-US" sz="2000" err="1">
                <a:cs typeface="Calibri"/>
              </a:rPr>
              <a:t>distrutta</a:t>
            </a:r>
          </a:p>
          <a:p>
            <a:r>
              <a:rPr lang="en-US" sz="2000">
                <a:latin typeface="Calibri"/>
                <a:cs typeface="Calibri"/>
              </a:rPr>
              <a:t>Accanto </a:t>
            </a:r>
            <a:r>
              <a:rPr lang="en-US" sz="2000" err="1">
                <a:latin typeface="Calibri"/>
                <a:cs typeface="Calibri"/>
              </a:rPr>
              <a:t>alla</a:t>
            </a:r>
            <a:r>
              <a:rPr lang="en-US" sz="2000">
                <a:latin typeface="Calibri"/>
                <a:cs typeface="Calibri"/>
              </a:rPr>
              <a:t> chiesa </a:t>
            </a:r>
            <a:r>
              <a:rPr lang="en-US" sz="2000" err="1">
                <a:latin typeface="Calibri"/>
                <a:cs typeface="Calibri"/>
              </a:rPr>
              <a:t>c'è</a:t>
            </a:r>
            <a:r>
              <a:rPr lang="en-US" sz="2000">
                <a:latin typeface="Calibri"/>
                <a:cs typeface="Calibri"/>
              </a:rPr>
              <a:t> un </a:t>
            </a:r>
            <a:r>
              <a:rPr lang="en-US" sz="2000" err="1">
                <a:latin typeface="Calibri"/>
                <a:cs typeface="Calibri"/>
              </a:rPr>
              <a:t>monastero</a:t>
            </a:r>
            <a:r>
              <a:rPr lang="en-US" sz="2000">
                <a:latin typeface="Calibri"/>
                <a:cs typeface="Calibri"/>
              </a:rPr>
              <a:t> con </a:t>
            </a:r>
            <a:r>
              <a:rPr lang="en-US" sz="2000" err="1">
                <a:latin typeface="Calibri"/>
                <a:cs typeface="Calibri"/>
              </a:rPr>
              <a:t>una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biblioteca</a:t>
            </a:r>
            <a:r>
              <a:rPr lang="en-US" sz="2000">
                <a:latin typeface="Calibri"/>
                <a:cs typeface="Calibri"/>
              </a:rPr>
              <a:t> dove </a:t>
            </a:r>
            <a:r>
              <a:rPr lang="en-US" sz="2000" err="1">
                <a:latin typeface="Calibri"/>
                <a:cs typeface="Calibri"/>
              </a:rPr>
              <a:t>esistono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i</a:t>
            </a:r>
            <a:r>
              <a:rPr lang="en-US" sz="2000">
                <a:latin typeface="Calibri"/>
                <a:cs typeface="Calibri"/>
              </a:rPr>
              <a:t> libri di </a:t>
            </a:r>
            <a:r>
              <a:rPr lang="en-US" sz="2000" err="1">
                <a:latin typeface="Calibri"/>
                <a:cs typeface="Calibri"/>
              </a:rPr>
              <a:t>nascita</a:t>
            </a:r>
            <a:r>
              <a:rPr lang="en-US" sz="2000">
                <a:latin typeface="Calibri"/>
                <a:cs typeface="Calibri"/>
              </a:rPr>
              <a:t> e di </a:t>
            </a:r>
            <a:r>
              <a:rPr lang="en-US" sz="2000" err="1">
                <a:latin typeface="Calibri"/>
                <a:cs typeface="Calibri"/>
              </a:rPr>
              <a:t>morte</a:t>
            </a:r>
            <a:r>
              <a:rPr lang="en-US" sz="2000">
                <a:latin typeface="Calibri"/>
                <a:cs typeface="Calibri"/>
              </a:rPr>
              <a:t> </a:t>
            </a:r>
            <a:r>
              <a:rPr lang="en-US" sz="2000" err="1">
                <a:latin typeface="Calibri"/>
                <a:cs typeface="Calibri"/>
              </a:rPr>
              <a:t>scritti</a:t>
            </a:r>
            <a:r>
              <a:rPr lang="en-US" sz="2000">
                <a:latin typeface="Calibri"/>
                <a:cs typeface="Calibri"/>
              </a:rPr>
              <a:t> in </a:t>
            </a:r>
            <a:r>
              <a:rPr lang="en-US" sz="2000" err="1">
                <a:latin typeface="Calibri"/>
                <a:cs typeface="Calibri"/>
              </a:rPr>
              <a:t>italiano</a:t>
            </a:r>
            <a:endParaRPr lang="it" sz="2000" err="1">
              <a:latin typeface="Consolas"/>
              <a:cs typeface="Calibri"/>
            </a:endParaRPr>
          </a:p>
          <a:p>
            <a:r>
              <a:rPr lang="en-US" sz="2000">
                <a:latin typeface="Calibri"/>
                <a:cs typeface="Calibri"/>
              </a:rPr>
              <a:t>Nel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giardino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della</a:t>
            </a:r>
            <a:r>
              <a:rPr lang="en-US" sz="2000">
                <a:cs typeface="Calibri"/>
              </a:rPr>
              <a:t> chiesa </a:t>
            </a:r>
            <a:r>
              <a:rPr lang="en-US" sz="2000" err="1">
                <a:cs typeface="Calibri"/>
              </a:rPr>
              <a:t>si</a:t>
            </a:r>
            <a:r>
              <a:rPr lang="en-US" sz="2000">
                <a:cs typeface="Calibri"/>
              </a:rPr>
              <a:t> </a:t>
            </a:r>
            <a:r>
              <a:rPr lang="en-US" sz="2000" err="1">
                <a:cs typeface="Calibri"/>
              </a:rPr>
              <a:t>trova</a:t>
            </a:r>
            <a:r>
              <a:rPr lang="en-US" sz="2000">
                <a:cs typeface="Calibri"/>
              </a:rPr>
              <a:t> la </a:t>
            </a:r>
            <a:r>
              <a:rPr lang="en-US" sz="2000" err="1">
                <a:cs typeface="Calibri"/>
              </a:rPr>
              <a:t>statua</a:t>
            </a:r>
            <a:r>
              <a:rPr lang="en-US" sz="2000">
                <a:cs typeface="Calibri"/>
              </a:rPr>
              <a:t> di </a:t>
            </a:r>
            <a:r>
              <a:rPr lang="en-US" sz="2000" err="1">
                <a:cs typeface="Calibri"/>
              </a:rPr>
              <a:t>Gospa</a:t>
            </a:r>
            <a:r>
              <a:rPr lang="en-US" sz="2000">
                <a:cs typeface="Calibri"/>
              </a:rPr>
              <a:t> od Anđela</a:t>
            </a:r>
            <a:endParaRPr lang="it" sz="2000">
              <a:latin typeface="Consolas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89F1BB4E-8796-D519-7D6B-BAC4FBFC5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3" r="-1" b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79C19-26FA-1393-9C5A-D861B17F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  <a:cs typeface="Calibri Light"/>
              </a:rPr>
              <a:t>Una </a:t>
            </a:r>
            <a:r>
              <a:rPr lang="en-US" sz="2200" b="1" err="1">
                <a:solidFill>
                  <a:schemeClr val="bg1"/>
                </a:solidFill>
                <a:cs typeface="Calibri Light"/>
              </a:rPr>
              <a:t>pagina</a:t>
            </a:r>
            <a:r>
              <a:rPr lang="en-US" sz="2200" b="1">
                <a:solidFill>
                  <a:schemeClr val="bg1"/>
                </a:solidFill>
                <a:cs typeface="Calibri Light"/>
              </a:rPr>
              <a:t> del </a:t>
            </a:r>
            <a:r>
              <a:rPr lang="en-US" sz="2200" b="1" err="1">
                <a:solidFill>
                  <a:schemeClr val="bg1"/>
                </a:solidFill>
                <a:cs typeface="Calibri Light"/>
              </a:rPr>
              <a:t>Registro</a:t>
            </a:r>
            <a:r>
              <a:rPr lang="en-US" sz="2200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200" b="1" err="1">
                <a:solidFill>
                  <a:schemeClr val="bg1"/>
                </a:solidFill>
                <a:cs typeface="Calibri Light"/>
              </a:rPr>
              <a:t>matrimoniale</a:t>
            </a:r>
            <a:r>
              <a:rPr lang="en-US" sz="2200" b="1">
                <a:solidFill>
                  <a:schemeClr val="bg1"/>
                </a:solidFill>
                <a:cs typeface="Calibri Light"/>
              </a:rPr>
              <a:t> (1829-1857) - </a:t>
            </a:r>
            <a:r>
              <a:rPr lang="en-US" sz="2200" b="1" err="1">
                <a:solidFill>
                  <a:schemeClr val="bg1"/>
                </a:solidFill>
                <a:cs typeface="Calibri Light"/>
              </a:rPr>
              <a:t>Parrocchia</a:t>
            </a:r>
            <a:r>
              <a:rPr lang="en-US" sz="2200" b="1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2200" b="1" err="1">
                <a:solidFill>
                  <a:schemeClr val="bg1"/>
                </a:solidFill>
                <a:cs typeface="Calibri Light"/>
              </a:rPr>
              <a:t>Imotski</a:t>
            </a:r>
            <a:endParaRPr lang="en-US" sz="2200" b="1" err="1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5517188-839E-32D4-4EAF-6CC547DBE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ss, outdoor, mountain, sky&#10;&#10;Description automatically generated">
            <a:extLst>
              <a:ext uri="{FF2B5EF4-FFF2-40B4-BE49-F238E27FC236}">
                <a16:creationId xmlns:a16="http://schemas.microsoft.com/office/drawing/2014/main" id="{E1C93F4D-09C0-804F-966B-7BDE89DD2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79A0F7-FE86-9755-3360-52FD6389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C4562-CCEA-3C14-EBED-74823CDD8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3179414"/>
            <a:ext cx="4330262" cy="2746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it" sz="2000" err="1">
                <a:solidFill>
                  <a:schemeClr val="tx1"/>
                </a:solidFill>
                <a:highlight>
                  <a:srgbClr val="008000"/>
                </a:highlight>
                <a:latin typeface="Consolas"/>
                <a:cs typeface="Calibri"/>
              </a:rPr>
              <a:t>Imotski</a:t>
            </a:r>
            <a:r>
              <a:rPr lang="it" sz="2000">
                <a:solidFill>
                  <a:schemeClr val="tx1"/>
                </a:solidFill>
                <a:highlight>
                  <a:srgbClr val="008000"/>
                </a:highlight>
                <a:latin typeface="Consolas"/>
                <a:cs typeface="Calibri"/>
              </a:rPr>
              <a:t> è famoso per la coltivazione di diversi tipi di uva. Qualche anni fa, a </a:t>
            </a:r>
            <a:r>
              <a:rPr lang="it" sz="2000" err="1">
                <a:solidFill>
                  <a:schemeClr val="tx1"/>
                </a:solidFill>
                <a:highlight>
                  <a:srgbClr val="008000"/>
                </a:highlight>
                <a:latin typeface="Consolas"/>
                <a:cs typeface="Calibri"/>
              </a:rPr>
              <a:t>Imotski,è</a:t>
            </a:r>
            <a:r>
              <a:rPr lang="it" sz="2000">
                <a:solidFill>
                  <a:schemeClr val="tx1"/>
                </a:solidFill>
                <a:highlight>
                  <a:srgbClr val="008000"/>
                </a:highlight>
                <a:latin typeface="Consolas"/>
                <a:cs typeface="Calibri"/>
              </a:rPr>
              <a:t> stata un'azienda vinicola.</a:t>
            </a:r>
            <a:endParaRPr lang="en-US" sz="2000">
              <a:solidFill>
                <a:schemeClr val="tx1"/>
              </a:solidFill>
              <a:highlight>
                <a:srgbClr val="008000"/>
              </a:highlight>
              <a:cs typeface="Calibri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6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0201-CBB9-2DCC-AF1A-6810E079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BED7D537-C905-5F59-ADBB-D244B10F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084" y="1863801"/>
            <a:ext cx="6041831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Città di Imotski</vt:lpstr>
      <vt:lpstr>Topana</vt:lpstr>
      <vt:lpstr>I laghi Blu e Rosso</vt:lpstr>
      <vt:lpstr>Gospin dolac</vt:lpstr>
      <vt:lpstr>Perinuša</vt:lpstr>
      <vt:lpstr>Chiesa del santo Francesco</vt:lpstr>
      <vt:lpstr>Una pagina del Registro matrimoniale (1829-1857) - Parrocchia Imotski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</cp:revision>
  <dcterms:created xsi:type="dcterms:W3CDTF">2022-12-14T16:01:22Z</dcterms:created>
  <dcterms:modified xsi:type="dcterms:W3CDTF">2023-01-17T21:19:16Z</dcterms:modified>
</cp:coreProperties>
</file>