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57" r:id="rId5"/>
    <p:sldId id="263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7E00DD-6550-456F-8FCA-D967427D4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D3E343C-2F33-4F0D-927E-C3F28EDAD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3314D96-90B0-4406-B71F-1154E8E4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BEB8E2C-0749-420B-866F-5904139C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BF05676-448C-4906-AA88-7F87A2C6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761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ABD93A-D731-4D3C-B17F-3E69E2622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2035A84-8DF3-45E3-B1BB-0F8891BDC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5D52D46-7898-47EB-8D93-1C92F041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9ACDD70-46A6-40F0-BFED-896CF140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AD4AE64-06D0-443F-ABD3-38EFD3EA0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40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B55E755-0509-4F2D-B6FC-ED41F3B0C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AB44C0D-2E71-43E0-8F64-003AEBA14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0E13B50-AC7F-4F6B-9D23-5C27E456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073DEEA-42E9-4B59-B418-7C3FD4826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7271023-5B7F-438B-A6B9-8A33536B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111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C03DFF-2322-4B4A-AA72-5A927D9D7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9DF3AB-6CDB-4ED7-91F9-E718FBC3D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204F8B7-8D12-4FF0-9385-F104BE22E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38B4F38-2F05-455E-94A0-3A50EB52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72AF96A0-4948-4CA2-82C8-EF613F62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49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D7173C-E881-4E4D-984A-5073E252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C3D96DC-ED57-45C3-9A9F-6558F4C2A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CA76676-41F1-49B9-B7A1-6093487E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2971C39-1AA4-40CD-8D1D-49C90599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5CDBC01-BCF8-4599-9AE7-D54D79CB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99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22694F-5CAF-41A0-AE8E-B7F1E1A4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CBADFA-CBCD-442C-B45D-6AF013827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E4895EF-D237-41C2-BAF2-3354DFB0A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B428F52-6F36-41F1-9A04-520689B10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D656710-778D-4B21-9EC6-D81D82A1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1A29604-B484-4A38-9881-77E989ED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2442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D10B82-DB25-4283-B37D-F35241BAC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C960BF1-3FFF-43F7-BED2-D22E90E47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CD1F602-464D-41FB-BFE2-423DD5D3F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96DA02C0-421B-4CB6-BE51-B8E7485368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D835341-8F43-421D-BA58-D802F80C2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3F00232A-E318-4A6B-B249-AA552D5F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B09309F-347D-4EC8-A7FC-9F9F4A65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1590BB65-6B5B-45B4-9A5E-E6C9C116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297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5A0CC4-C2A8-427C-A4F6-EF1D6CB4A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AC2E6AC-3988-4C8D-95E2-6ABDA9ED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1664034-4430-4DA9-A855-A2DE0E9D1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39C20F1-E700-48A1-98E2-E1DC34C9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093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678B8BB-16C9-4676-AEAE-8BB5AC84B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FD0BFD4B-E630-4233-BDF4-0839FBF34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C48A281-3BAF-47C9-B05E-4B2D6DFB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294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FE01EE-278C-47E9-9D27-81F9E9AAB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D59805-454B-4A23-992C-01E90E8A8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B4C7669-393A-4F3E-9603-1367BC696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0B32F95-45F1-49EC-9E5D-13E9CC36C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8042D9D-C43B-4594-8F39-E3788A7D7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3F0697-A296-42A1-8C14-B634656D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505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5A9651-D999-4B08-B4EC-FC03B98E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79389C5-62D8-4DFE-8A50-55D399811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607FB0A-2266-4C3E-9B28-A281AF64F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1040B88-E706-4A1E-A235-12CB2F037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ADA1111-35CC-4EDA-805B-EB0B7F48E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2BC0DBC-0A49-4119-AD3F-19313F77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984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202E761F-DDBE-4745-8D35-6D9C48358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DF750FC-00FF-489B-994A-9CCC595D5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B54E0B4-1165-4BD1-A0D4-EB03DA654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F7A7F-8224-461B-89F2-CBB5921577E7}" type="datetimeFigureOut">
              <a:rPr lang="hr-HR" smtClean="0"/>
              <a:t>8.4.2022.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DCA8A74-F354-4025-A274-4FA86D80A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29B78A4-D07F-4498-9B06-5789E8537D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C6B38-5E6C-4BBF-99A2-301CCB697F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6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6344BDA6-C397-4DE0-A8D9-DC1A3D5F9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hr-HR" sz="2000">
              <a:solidFill>
                <a:srgbClr val="080808"/>
              </a:solidFill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D2E656E-4D5B-4F78-830A-F8006F411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hr-HR" sz="3600" b="1" dirty="0">
                <a:solidFill>
                  <a:srgbClr val="080808"/>
                </a:solidFill>
              </a:rPr>
              <a:t>VELIKO POČETNO SLOVO U</a:t>
            </a:r>
            <a:br>
              <a:rPr lang="hr-HR" sz="3600" b="1" dirty="0">
                <a:solidFill>
                  <a:srgbClr val="080808"/>
                </a:solidFill>
              </a:rPr>
            </a:br>
            <a:br>
              <a:rPr lang="hr-HR" sz="3600" b="1" dirty="0">
                <a:solidFill>
                  <a:srgbClr val="080808"/>
                </a:solidFill>
              </a:rPr>
            </a:br>
            <a:r>
              <a:rPr lang="hr-HR" sz="3600" b="1" dirty="0">
                <a:solidFill>
                  <a:srgbClr val="080808"/>
                </a:solidFill>
              </a:rPr>
              <a:t> IMENIMA USTANOVA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631838-9B04-4DBE-8B08-5CEF1D8EE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056" y="3651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CC0099"/>
                </a:solidFill>
                <a:latin typeface="+mn-lt"/>
              </a:rPr>
              <a:t>Ustanove su: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016ADA5-447C-40C3-83C4-2DED3932E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 - </a:t>
            </a:r>
            <a:r>
              <a:rPr lang="hr-HR" b="1" dirty="0">
                <a:solidFill>
                  <a:srgbClr val="7030A0"/>
                </a:solidFill>
              </a:rPr>
              <a:t>škole                           - galerije                  - knjižnice            - muzeji</a:t>
            </a:r>
          </a:p>
          <a:p>
            <a:pPr marL="0" indent="0">
              <a:buNone/>
            </a:pPr>
            <a:endParaRPr lang="hr-H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hr-HR" b="1" dirty="0">
                <a:solidFill>
                  <a:srgbClr val="7030A0"/>
                </a:solidFill>
              </a:rPr>
              <a:t>domovi zdravlja                      - kazališta                  - bolnice</a:t>
            </a:r>
          </a:p>
          <a:p>
            <a:pPr>
              <a:buFontTx/>
              <a:buChar char="-"/>
            </a:pPr>
            <a:endParaRPr lang="hr-HR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endParaRPr lang="hr-HR" b="1" dirty="0">
              <a:solidFill>
                <a:srgbClr val="7030A0"/>
              </a:solidFill>
            </a:endParaRPr>
          </a:p>
          <a:p>
            <a:pPr>
              <a:buFontTx/>
              <a:buChar char="-"/>
            </a:pPr>
            <a:r>
              <a:rPr lang="hr-HR" b="1" dirty="0">
                <a:solidFill>
                  <a:srgbClr val="7030A0"/>
                </a:solidFill>
              </a:rPr>
              <a:t>-tvornice                    - sportske dvorane              - poduzeća</a:t>
            </a:r>
          </a:p>
          <a:p>
            <a:pPr marL="0" indent="0">
              <a:buNone/>
            </a:pPr>
            <a:endParaRPr lang="hr-H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hr-H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67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38ABF0-DAE6-4A9A-AE92-85FDD4D3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237" y="2941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sz="4400" dirty="0">
                <a:solidFill>
                  <a:srgbClr val="7030A0"/>
                </a:solidFill>
                <a:latin typeface="+mn-lt"/>
              </a:rPr>
              <a:t>Svaka ustanova ima naziv pod kojim posluje i obavlja svoju djelatnost.</a:t>
            </a:r>
            <a:br>
              <a:rPr lang="hr-HR" sz="4400" dirty="0">
                <a:solidFill>
                  <a:srgbClr val="7030A0"/>
                </a:solidFill>
                <a:latin typeface="+mn-lt"/>
              </a:rPr>
            </a:br>
            <a:endParaRPr lang="hr-HR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82B429-9880-403B-AC33-A976B0997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D</a:t>
            </a:r>
            <a:r>
              <a:rPr lang="hr-HR" dirty="0"/>
              <a:t>ječji vrtić </a:t>
            </a:r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/>
              <a:t>etar </a:t>
            </a:r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/>
              <a:t>an                       </a:t>
            </a:r>
            <a:r>
              <a:rPr lang="hr-HR" dirty="0">
                <a:solidFill>
                  <a:srgbClr val="FF0000"/>
                </a:solidFill>
              </a:rPr>
              <a:t>K</a:t>
            </a:r>
            <a:r>
              <a:rPr lang="hr-HR" dirty="0"/>
              <a:t>njižnica  </a:t>
            </a:r>
            <a:r>
              <a:rPr lang="hr-HR" dirty="0">
                <a:solidFill>
                  <a:srgbClr val="FF0000"/>
                </a:solidFill>
              </a:rPr>
              <a:t>V</a:t>
            </a:r>
            <a:r>
              <a:rPr lang="hr-HR" dirty="0"/>
              <a:t>ladimira  </a:t>
            </a:r>
            <a:r>
              <a:rPr lang="hr-HR" dirty="0">
                <a:solidFill>
                  <a:srgbClr val="FF0000"/>
                </a:solidFill>
              </a:rPr>
              <a:t>N</a:t>
            </a:r>
            <a:r>
              <a:rPr lang="hr-HR" dirty="0"/>
              <a:t>azora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D</a:t>
            </a:r>
            <a:r>
              <a:rPr lang="hr-HR" dirty="0"/>
              <a:t>om zdravlja </a:t>
            </a:r>
            <a:r>
              <a:rPr lang="hr-HR" dirty="0">
                <a:solidFill>
                  <a:srgbClr val="FF0000"/>
                </a:solidFill>
              </a:rPr>
              <a:t>P</a:t>
            </a:r>
            <a:r>
              <a:rPr lang="hr-HR" dirty="0"/>
              <a:t>ula                               </a:t>
            </a:r>
            <a:r>
              <a:rPr lang="hr-HR" dirty="0">
                <a:solidFill>
                  <a:srgbClr val="FF0000"/>
                </a:solidFill>
              </a:rPr>
              <a:t>S</a:t>
            </a:r>
            <a:r>
              <a:rPr lang="hr-HR" dirty="0"/>
              <a:t>portska dvorana </a:t>
            </a:r>
            <a:r>
              <a:rPr lang="hr-HR" dirty="0">
                <a:solidFill>
                  <a:srgbClr val="FF0000"/>
                </a:solidFill>
              </a:rPr>
              <a:t>G</a:t>
            </a:r>
            <a:r>
              <a:rPr lang="hr-HR" dirty="0"/>
              <a:t>ripe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V</a:t>
            </a:r>
            <a:r>
              <a:rPr lang="hr-HR" dirty="0"/>
              <a:t>atrogasni dom </a:t>
            </a:r>
            <a:r>
              <a:rPr lang="hr-HR" dirty="0">
                <a:solidFill>
                  <a:srgbClr val="FF0000"/>
                </a:solidFill>
              </a:rPr>
              <a:t>Z</a:t>
            </a:r>
            <a:r>
              <a:rPr lang="hr-HR" dirty="0"/>
              <a:t>adar                           </a:t>
            </a:r>
            <a:r>
              <a:rPr lang="hr-HR" dirty="0">
                <a:solidFill>
                  <a:srgbClr val="FF0000"/>
                </a:solidFill>
              </a:rPr>
              <a:t>M</a:t>
            </a:r>
            <a:r>
              <a:rPr lang="hr-HR" dirty="0"/>
              <a:t>uzej grada </a:t>
            </a:r>
            <a:r>
              <a:rPr lang="hr-HR" dirty="0">
                <a:solidFill>
                  <a:srgbClr val="FF0000"/>
                </a:solidFill>
              </a:rPr>
              <a:t>S</a:t>
            </a:r>
            <a:r>
              <a:rPr lang="hr-HR" dirty="0"/>
              <a:t>inja</a:t>
            </a:r>
          </a:p>
        </p:txBody>
      </p:sp>
    </p:spTree>
    <p:extLst>
      <p:ext uri="{BB962C8B-B14F-4D97-AF65-F5344CB8AC3E}">
        <p14:creationId xmlns:p14="http://schemas.microsoft.com/office/powerpoint/2010/main" val="177846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F37A52-6350-4554-98DC-68A01BAD3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8764"/>
            <a:ext cx="9144000" cy="310341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7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VELIKO POČETNO SLOVO U IMENIMA USTANOVA                                                                             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azalište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ala scena  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snovna škola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jevića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vornica olovaka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agreb</a:t>
            </a: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agrebačko kazalište lutaka 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ječji vrtić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olibrić           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uzej suvremene umjetnosti </a:t>
            </a: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</a:t>
            </a:r>
            <a:r>
              <a:rPr lang="hr-HR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ječje kazalište lutaka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 zdravlja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plit                        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radski stadion </a:t>
            </a:r>
            <a:r>
              <a:rPr lang="hr-HR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oljud</a:t>
            </a: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b="1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6626AE-E95B-456D-9D3C-C45857C15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0036"/>
            <a:ext cx="9144000" cy="191192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Malim početnim slovom piše se i riječ koja nije dio imena ustanove, ali ga pobliže određuje.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hotel   </a:t>
            </a:r>
            <a:r>
              <a:rPr lang="hr-H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hr-H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 </a:t>
            </a:r>
            <a:r>
              <a:rPr lang="hr-H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r-HR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plit                u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druga za zaštiti životinja  </a:t>
            </a:r>
            <a:r>
              <a:rPr lang="hr-HR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apica       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slastičarnica</a:t>
            </a:r>
            <a:r>
              <a:rPr lang="hr-HR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</a:t>
            </a:r>
            <a:r>
              <a:rPr lang="hr-H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vančica       cvjećarnica</a:t>
            </a:r>
            <a:r>
              <a:rPr lang="hr-HR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K</a:t>
            </a:r>
            <a:r>
              <a:rPr lang="hr-H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atarina      groblje </a:t>
            </a:r>
            <a:r>
              <a:rPr lang="hr-HR" sz="1800" kern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</a:t>
            </a:r>
            <a:r>
              <a:rPr lang="hr-H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irogoj</a:t>
            </a:r>
            <a:endParaRPr lang="hr-H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9B845D15-8C3A-456F-9EC4-F9715B9AF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2743200"/>
            <a:ext cx="8996038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833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060EBC4-FB5B-4C39-9A4B-5B9922AB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>
                <a:solidFill>
                  <a:srgbClr val="CC0099"/>
                </a:solidFill>
                <a:latin typeface="+mn-lt"/>
              </a:rPr>
              <a:t>Ponovimo!</a:t>
            </a:r>
            <a:br>
              <a:rPr lang="hr-HR" sz="4400" dirty="0">
                <a:solidFill>
                  <a:srgbClr val="CC0099"/>
                </a:solidFill>
                <a:latin typeface="+mn-lt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CAF927-E2EB-4AE8-A536-6C26FA307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800" dirty="0">
                <a:solidFill>
                  <a:srgbClr val="0070C0"/>
                </a:solidFill>
              </a:rPr>
              <a:t>U imenima ustanova, poduzeća, škola i kazališta prva riječ i vlastita imena pišu se velikim početnim slovom, a sve ostale riječi pišu se malim slovom.</a:t>
            </a:r>
          </a:p>
          <a:p>
            <a:endParaRPr lang="hr-HR" dirty="0"/>
          </a:p>
          <a:p>
            <a:endParaRPr lang="hr-HR" dirty="0"/>
          </a:p>
          <a:p>
            <a:pPr marL="273050" indent="-273050" algn="just">
              <a:buNone/>
            </a:pPr>
            <a:r>
              <a:rPr lang="hr-HR" altLang="sr-Latn-RS" sz="2800" dirty="0">
                <a:solidFill>
                  <a:srgbClr val="0070C0"/>
                </a:solidFill>
              </a:rPr>
              <a:t>Naprimjer:</a:t>
            </a:r>
          </a:p>
          <a:p>
            <a:pPr marL="273050" indent="-273050" algn="just">
              <a:buNone/>
            </a:pPr>
            <a:r>
              <a:rPr lang="hr-HR" sz="2800" dirty="0">
                <a:solidFill>
                  <a:srgbClr val="C00000"/>
                </a:solidFill>
              </a:rPr>
              <a:t>   O</a:t>
            </a:r>
            <a:r>
              <a:rPr lang="hr-HR" sz="2800" dirty="0">
                <a:solidFill>
                  <a:srgbClr val="00CC99"/>
                </a:solidFill>
              </a:rPr>
              <a:t>snovna škola </a:t>
            </a:r>
            <a:r>
              <a:rPr lang="hr-HR" sz="2800" dirty="0">
                <a:solidFill>
                  <a:srgbClr val="C00000"/>
                </a:solidFill>
              </a:rPr>
              <a:t>S</a:t>
            </a:r>
            <a:r>
              <a:rPr lang="hr-HR" sz="2800" dirty="0">
                <a:solidFill>
                  <a:srgbClr val="00CC99"/>
                </a:solidFill>
              </a:rPr>
              <a:t>tjepana</a:t>
            </a:r>
            <a:r>
              <a:rPr lang="hr-HR" sz="2800" dirty="0">
                <a:solidFill>
                  <a:srgbClr val="C00000"/>
                </a:solidFill>
              </a:rPr>
              <a:t> R</a:t>
            </a:r>
            <a:r>
              <a:rPr lang="hr-HR" sz="2800" dirty="0">
                <a:solidFill>
                  <a:srgbClr val="00CC99"/>
                </a:solidFill>
              </a:rPr>
              <a:t>adića</a:t>
            </a:r>
          </a:p>
          <a:p>
            <a:pPr marL="273050" indent="-273050" algn="just">
              <a:buNone/>
            </a:pPr>
            <a:r>
              <a:rPr lang="hr-HR" sz="2800" dirty="0">
                <a:solidFill>
                  <a:srgbClr val="00CC99"/>
                </a:solidFill>
              </a:rPr>
              <a:t>   </a:t>
            </a:r>
            <a:r>
              <a:rPr lang="hr-HR" sz="2800" dirty="0">
                <a:solidFill>
                  <a:srgbClr val="C00000"/>
                </a:solidFill>
              </a:rPr>
              <a:t>G</a:t>
            </a:r>
            <a:r>
              <a:rPr lang="hr-HR" sz="2800" dirty="0">
                <a:solidFill>
                  <a:srgbClr val="00CC99"/>
                </a:solidFill>
              </a:rPr>
              <a:t>radsko kazalište </a:t>
            </a:r>
            <a:r>
              <a:rPr lang="hr-HR" sz="2800" dirty="0">
                <a:solidFill>
                  <a:srgbClr val="C00000"/>
                </a:solidFill>
              </a:rPr>
              <a:t>P</a:t>
            </a:r>
            <a:r>
              <a:rPr lang="hr-HR" sz="2800" dirty="0">
                <a:solidFill>
                  <a:srgbClr val="00CC99"/>
                </a:solidFill>
              </a:rPr>
              <a:t>ula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5821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182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sustava Office</vt:lpstr>
      <vt:lpstr>VELIKO POČETNO SLOVO U   IMENIMA USTANOVA</vt:lpstr>
      <vt:lpstr>Ustanove su:</vt:lpstr>
      <vt:lpstr>Svaka ustanova ima naziv pod kojim posluje i obavlja svoju djelatnost. </vt:lpstr>
      <vt:lpstr>VELIKO POČETNO SLOVO U IMENIMA USTANOVA                                                                                           Kazalište Mala scena                Osnovna škola Tina Ujevića         Tvornica olovaka Zagreb  Zagrebačko kazalište lutaka               Dječji vrtić Kolibrić                         Muzej suvremene umjetnosti   Dječje kazalište lutaka              Dom zdravlja Split                         Gradski stadion Poljud   </vt:lpstr>
      <vt:lpstr>Ponovimo!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VELIKO POČETNO SLOVO U   IMENIMA USTANOVA</dc:title>
  <dc:creator>Dražena Livajić</dc:creator>
  <cp:lastModifiedBy>Dražena Livajić</cp:lastModifiedBy>
  <cp:revision>4</cp:revision>
  <dcterms:created xsi:type="dcterms:W3CDTF">2022-04-07T19:10:38Z</dcterms:created>
  <dcterms:modified xsi:type="dcterms:W3CDTF">2022-04-08T08:31:11Z</dcterms:modified>
</cp:coreProperties>
</file>